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4"/>
  </p:notesMasterIdLst>
  <p:sldIdLst>
    <p:sldId id="279" r:id="rId2"/>
    <p:sldId id="257" r:id="rId3"/>
    <p:sldId id="259" r:id="rId4"/>
    <p:sldId id="260" r:id="rId5"/>
    <p:sldId id="261" r:id="rId6"/>
    <p:sldId id="258" r:id="rId7"/>
    <p:sldId id="262" r:id="rId8"/>
    <p:sldId id="280" r:id="rId9"/>
    <p:sldId id="282" r:id="rId10"/>
    <p:sldId id="265" r:id="rId11"/>
    <p:sldId id="283" r:id="rId12"/>
    <p:sldId id="270" r:id="rId13"/>
    <p:sldId id="276" r:id="rId14"/>
    <p:sldId id="289" r:id="rId15"/>
    <p:sldId id="278" r:id="rId16"/>
    <p:sldId id="267" r:id="rId17"/>
    <p:sldId id="266" r:id="rId18"/>
    <p:sldId id="281" r:id="rId19"/>
    <p:sldId id="268" r:id="rId20"/>
    <p:sldId id="273" r:id="rId21"/>
    <p:sldId id="272" r:id="rId22"/>
    <p:sldId id="271" r:id="rId23"/>
    <p:sldId id="275" r:id="rId24"/>
    <p:sldId id="274" r:id="rId25"/>
    <p:sldId id="277" r:id="rId26"/>
    <p:sldId id="300" r:id="rId27"/>
    <p:sldId id="301" r:id="rId28"/>
    <p:sldId id="286" r:id="rId29"/>
    <p:sldId id="285" r:id="rId30"/>
    <p:sldId id="287" r:id="rId31"/>
    <p:sldId id="288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0424E2-61F5-44EE-BBE5-A9AA65CD2391}" type="doc">
      <dgm:prSet loTypeId="urn:microsoft.com/office/officeart/2005/8/layout/cycle6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8BDE6A-1658-4C59-995D-AC32BCB36AC8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ru-RU" sz="1400" b="1" u="sng" dirty="0" smtClean="0"/>
        </a:p>
        <a:p>
          <a:endParaRPr lang="ru-RU" sz="1400" b="0" u="sng" dirty="0" smtClean="0">
            <a:solidFill>
              <a:srgbClr val="C00000"/>
            </a:solidFill>
          </a:endParaRPr>
        </a:p>
        <a:p>
          <a:r>
            <a:rPr lang="ru-RU" sz="1400" b="0" u="sng" dirty="0" smtClean="0">
              <a:solidFill>
                <a:srgbClr val="C00000"/>
              </a:solidFill>
            </a:rPr>
            <a:t>Познавательное развитие </a:t>
          </a:r>
          <a:r>
            <a:rPr lang="ru-RU" sz="1400" b="0" dirty="0" smtClean="0">
              <a:solidFill>
                <a:srgbClr val="C00000"/>
              </a:solidFill>
            </a:rPr>
            <a:t>1.Рассказ воспитателя  о весне и празднике 8 марта.</a:t>
          </a:r>
        </a:p>
        <a:p>
          <a:r>
            <a:rPr lang="ru-RU" sz="1400" b="0" dirty="0" smtClean="0">
              <a:solidFill>
                <a:srgbClr val="C00000"/>
              </a:solidFill>
            </a:rPr>
            <a:t>2. Д/и «Половинки»</a:t>
          </a:r>
        </a:p>
        <a:p>
          <a:r>
            <a:rPr lang="ru-RU" sz="1400" b="0" dirty="0" smtClean="0">
              <a:solidFill>
                <a:srgbClr val="C00000"/>
              </a:solidFill>
            </a:rPr>
            <a:t>3.Д/и «Бусы для мамы»</a:t>
          </a:r>
        </a:p>
        <a:p>
          <a:endParaRPr lang="ru-RU" sz="1400" dirty="0" smtClean="0"/>
        </a:p>
        <a:p>
          <a:endParaRPr lang="ru-RU" sz="1400" dirty="0"/>
        </a:p>
      </dgm:t>
    </dgm:pt>
    <dgm:pt modelId="{A81028FB-7637-4938-8FE1-46319217C715}" type="parTrans" cxnId="{2F1643A0-3CA8-4846-82F3-D0D48C93F403}">
      <dgm:prSet/>
      <dgm:spPr/>
      <dgm:t>
        <a:bodyPr/>
        <a:lstStyle/>
        <a:p>
          <a:endParaRPr lang="ru-RU"/>
        </a:p>
      </dgm:t>
    </dgm:pt>
    <dgm:pt modelId="{CA493F0D-DC0D-4A78-A664-E437349C6A07}" type="sibTrans" cxnId="{2F1643A0-3CA8-4846-82F3-D0D48C93F403}">
      <dgm:prSet/>
      <dgm:spPr/>
      <dgm:t>
        <a:bodyPr/>
        <a:lstStyle/>
        <a:p>
          <a:endParaRPr lang="ru-RU"/>
        </a:p>
      </dgm:t>
    </dgm:pt>
    <dgm:pt modelId="{27742BFD-B7D5-4166-BB36-2868388E195E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u="sng" dirty="0" smtClean="0"/>
            <a:t>Художественно- </a:t>
          </a:r>
          <a:r>
            <a:rPr lang="ru-RU" sz="1400" b="1" u="sng" dirty="0" err="1" smtClean="0"/>
            <a:t>эстетическоле</a:t>
          </a:r>
          <a:r>
            <a:rPr lang="ru-RU" sz="1400" b="1" u="sng" dirty="0" smtClean="0"/>
            <a:t>  развитие </a:t>
          </a:r>
        </a:p>
        <a:p>
          <a:r>
            <a:rPr lang="ru-RU" sz="1400" b="0" u="none" dirty="0" smtClean="0"/>
            <a:t>1. Рисование ладошками «Весеннее солнышко»Коллективная работа.</a:t>
          </a:r>
        </a:p>
        <a:p>
          <a:r>
            <a:rPr lang="ru-RU" sz="1400" b="0" u="none" dirty="0" smtClean="0"/>
            <a:t>2Аппликация из салфеток «Веточка мимозы»</a:t>
          </a:r>
        </a:p>
        <a:p>
          <a:r>
            <a:rPr lang="ru-RU" sz="1400" b="0" u="none" dirty="0" smtClean="0"/>
            <a:t>3. Рассматривание живых цветков мимозы.</a:t>
          </a:r>
        </a:p>
        <a:p>
          <a:r>
            <a:rPr lang="ru-RU" sz="1400" b="0" u="none" dirty="0" smtClean="0"/>
            <a:t>1. Танец с цветами</a:t>
          </a:r>
        </a:p>
        <a:p>
          <a:r>
            <a:rPr lang="ru-RU" sz="1400" b="0" u="none" dirty="0" smtClean="0"/>
            <a:t>2. Пение «Кто нас крепко любит, мама…»</a:t>
          </a:r>
        </a:p>
        <a:p>
          <a:r>
            <a:rPr lang="ru-RU" sz="1400" b="0" u="none" dirty="0" smtClean="0"/>
            <a:t>3. Слушание  «Песенка мамонтенка»</a:t>
          </a:r>
        </a:p>
        <a:p>
          <a:endParaRPr lang="ru-RU" sz="1050" b="0" u="none" dirty="0"/>
        </a:p>
      </dgm:t>
    </dgm:pt>
    <dgm:pt modelId="{214B821E-6846-4D64-8197-80CEB3234B50}" type="parTrans" cxnId="{30B23C2F-CB91-4F79-9620-F219C21A88ED}">
      <dgm:prSet/>
      <dgm:spPr/>
      <dgm:t>
        <a:bodyPr/>
        <a:lstStyle/>
        <a:p>
          <a:endParaRPr lang="ru-RU"/>
        </a:p>
      </dgm:t>
    </dgm:pt>
    <dgm:pt modelId="{7A756DF0-1175-4AC7-9D85-49E87B6A4CF7}" type="sibTrans" cxnId="{30B23C2F-CB91-4F79-9620-F219C21A88ED}">
      <dgm:prSet/>
      <dgm:spPr/>
      <dgm:t>
        <a:bodyPr/>
        <a:lstStyle/>
        <a:p>
          <a:endParaRPr lang="ru-RU"/>
        </a:p>
      </dgm:t>
    </dgm:pt>
    <dgm:pt modelId="{80BAD28F-CD62-42AF-B901-2EBFABB584A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b="1" u="sng" dirty="0" smtClean="0">
              <a:solidFill>
                <a:srgbClr val="C00000"/>
              </a:solidFill>
            </a:rPr>
            <a:t>Формы работы с семьей</a:t>
          </a:r>
        </a:p>
        <a:p>
          <a:r>
            <a:rPr lang="ru-RU" sz="1200" b="0" u="none" dirty="0" smtClean="0">
              <a:solidFill>
                <a:srgbClr val="C00000"/>
              </a:solidFill>
            </a:rPr>
            <a:t>1. Разработка рекомендаций по теме «Весна»</a:t>
          </a:r>
        </a:p>
        <a:p>
          <a:r>
            <a:rPr lang="ru-RU" sz="1200" b="0" u="none" dirty="0" smtClean="0">
              <a:solidFill>
                <a:srgbClr val="C00000"/>
              </a:solidFill>
            </a:rPr>
            <a:t>2. Организация конкурса совместного детско-взрослого конкурса «Весенние цветы»</a:t>
          </a:r>
        </a:p>
        <a:p>
          <a:r>
            <a:rPr lang="ru-RU" sz="1200" b="0" u="none" dirty="0" smtClean="0">
              <a:solidFill>
                <a:srgbClr val="C00000"/>
              </a:solidFill>
            </a:rPr>
            <a:t>3. Организация творческой мастерской «Веточка мимозы»</a:t>
          </a:r>
          <a:endParaRPr lang="ru-RU" sz="1200" b="0" u="none" dirty="0">
            <a:solidFill>
              <a:srgbClr val="C00000"/>
            </a:solidFill>
          </a:endParaRPr>
        </a:p>
      </dgm:t>
    </dgm:pt>
    <dgm:pt modelId="{4A77394C-1F44-486D-B59F-A6E77191E96F}" type="parTrans" cxnId="{6D04CD88-4D71-427E-9791-EFDAE5E862CB}">
      <dgm:prSet/>
      <dgm:spPr/>
      <dgm:t>
        <a:bodyPr/>
        <a:lstStyle/>
        <a:p>
          <a:endParaRPr lang="ru-RU"/>
        </a:p>
      </dgm:t>
    </dgm:pt>
    <dgm:pt modelId="{B3DA77F0-F86B-4B8C-A533-93A38F10E810}" type="sibTrans" cxnId="{6D04CD88-4D71-427E-9791-EFDAE5E862CB}">
      <dgm:prSet/>
      <dgm:spPr/>
      <dgm:t>
        <a:bodyPr/>
        <a:lstStyle/>
        <a:p>
          <a:endParaRPr lang="ru-RU"/>
        </a:p>
      </dgm:t>
    </dgm:pt>
    <dgm:pt modelId="{1ED6299C-323C-4873-B478-205D79512F6F}">
      <dgm:prSet phldrT="[Текст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ru-RU" sz="1200" b="1" u="sng" dirty="0" smtClean="0">
              <a:solidFill>
                <a:srgbClr val="C00000"/>
              </a:solidFill>
            </a:rPr>
            <a:t>Физическое развитие</a:t>
          </a:r>
        </a:p>
        <a:p>
          <a:r>
            <a:rPr lang="ru-RU" sz="1200" b="0" u="none" dirty="0" smtClean="0">
              <a:solidFill>
                <a:srgbClr val="C00000"/>
              </a:solidFill>
            </a:rPr>
            <a:t>1. И/упр. «Весенняя капель»</a:t>
          </a:r>
        </a:p>
        <a:p>
          <a:r>
            <a:rPr lang="ru-RU" sz="1200" b="0" u="none" dirty="0" smtClean="0">
              <a:solidFill>
                <a:srgbClr val="C00000"/>
              </a:solidFill>
            </a:rPr>
            <a:t>2. Пальчиковая гимнастика «Наши алые цветки»</a:t>
          </a:r>
        </a:p>
        <a:p>
          <a:r>
            <a:rPr lang="ru-RU" sz="1200" b="0" u="none" dirty="0" smtClean="0">
              <a:solidFill>
                <a:srgbClr val="C00000"/>
              </a:solidFill>
            </a:rPr>
            <a:t>3. Комплекс упр. «В гости к бабушке»</a:t>
          </a:r>
          <a:endParaRPr lang="ru-RU" sz="1200" b="1" u="sng" dirty="0">
            <a:solidFill>
              <a:srgbClr val="C00000"/>
            </a:solidFill>
          </a:endParaRPr>
        </a:p>
      </dgm:t>
    </dgm:pt>
    <dgm:pt modelId="{0FF335BB-1359-45FB-B59B-45757962BA91}" type="parTrans" cxnId="{E9B9B0F5-FFB2-4C65-8100-CCC5431CBB77}">
      <dgm:prSet/>
      <dgm:spPr/>
      <dgm:t>
        <a:bodyPr/>
        <a:lstStyle/>
        <a:p>
          <a:endParaRPr lang="ru-RU"/>
        </a:p>
      </dgm:t>
    </dgm:pt>
    <dgm:pt modelId="{F5B01820-2D1E-44EA-9731-72201D4E34CD}" type="sibTrans" cxnId="{E9B9B0F5-FFB2-4C65-8100-CCC5431CBB77}">
      <dgm:prSet/>
      <dgm:spPr/>
      <dgm:t>
        <a:bodyPr/>
        <a:lstStyle/>
        <a:p>
          <a:endParaRPr lang="ru-RU"/>
        </a:p>
      </dgm:t>
    </dgm:pt>
    <dgm:pt modelId="{013EDC97-E811-4DAE-BCBD-A84CCB279455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600" b="1" u="sng" dirty="0" smtClean="0"/>
            <a:t>Речевое развитие</a:t>
          </a:r>
        </a:p>
        <a:p>
          <a:pPr algn="ctr"/>
          <a:r>
            <a:rPr lang="ru-RU" sz="1600" b="0" u="none" dirty="0" smtClean="0"/>
            <a:t>1.Наблюдение «Весенний дождик»</a:t>
          </a:r>
        </a:p>
        <a:p>
          <a:pPr algn="ctr"/>
          <a:r>
            <a:rPr lang="ru-RU" sz="1600" b="0" u="none" dirty="0" smtClean="0"/>
            <a:t>2. Разучивание стихотворений о маме.</a:t>
          </a:r>
        </a:p>
        <a:p>
          <a:pPr algn="ctr"/>
          <a:r>
            <a:rPr lang="ru-RU" sz="1600" b="0" u="none" dirty="0" smtClean="0"/>
            <a:t>3. Чтение </a:t>
          </a:r>
          <a:r>
            <a:rPr lang="ru-RU" sz="1600" b="0" u="none" dirty="0" err="1" smtClean="0"/>
            <a:t>потешки</a:t>
          </a:r>
          <a:r>
            <a:rPr lang="ru-RU" sz="1600" b="0" u="none" dirty="0" smtClean="0"/>
            <a:t> «Светит солнышко в окошко»</a:t>
          </a:r>
        </a:p>
      </dgm:t>
    </dgm:pt>
    <dgm:pt modelId="{7CE89F22-2AC0-4662-B89E-775706033C32}" type="parTrans" cxnId="{AD1F0D11-8AEC-4F65-B5FC-9DB9E15270BC}">
      <dgm:prSet/>
      <dgm:spPr/>
      <dgm:t>
        <a:bodyPr/>
        <a:lstStyle/>
        <a:p>
          <a:endParaRPr lang="ru-RU"/>
        </a:p>
      </dgm:t>
    </dgm:pt>
    <dgm:pt modelId="{B0239993-8457-4B3F-A8CA-ED6BFA0C914F}" type="sibTrans" cxnId="{AD1F0D11-8AEC-4F65-B5FC-9DB9E15270BC}">
      <dgm:prSet/>
      <dgm:spPr/>
      <dgm:t>
        <a:bodyPr/>
        <a:lstStyle/>
        <a:p>
          <a:endParaRPr lang="ru-RU"/>
        </a:p>
      </dgm:t>
    </dgm:pt>
    <dgm:pt modelId="{675E3B2B-8D96-4B0B-A98A-61619A6A3397}">
      <dgm:prSet custT="1"/>
      <dgm:spPr>
        <a:solidFill>
          <a:srgbClr val="FFC000"/>
        </a:solidFill>
      </dgm:spPr>
      <dgm:t>
        <a:bodyPr/>
        <a:lstStyle/>
        <a:p>
          <a:r>
            <a:rPr lang="ru-RU" sz="1200" b="1" u="sng" strike="noStrike" dirty="0" smtClean="0"/>
            <a:t>Режимные моменты</a:t>
          </a:r>
        </a:p>
        <a:p>
          <a:r>
            <a:rPr lang="ru-RU" sz="1200" b="0" u="none" strike="noStrike" dirty="0" smtClean="0"/>
            <a:t>1. Целевая прогулка на участке «Осторожно, лужи!»</a:t>
          </a:r>
        </a:p>
        <a:p>
          <a:r>
            <a:rPr lang="ru-RU" sz="1200" b="0" u="none" strike="noStrike" dirty="0" smtClean="0"/>
            <a:t>2. Наблюдения за изменениями в погоде, в одежде людей.</a:t>
          </a:r>
        </a:p>
        <a:p>
          <a:r>
            <a:rPr lang="ru-RU" sz="1200" b="0" u="none" strike="noStrike" dirty="0" smtClean="0"/>
            <a:t>3. Свободное общение с детьми</a:t>
          </a:r>
        </a:p>
        <a:p>
          <a:endParaRPr lang="ru-RU" sz="1200" b="0" u="none" strike="noStrike" dirty="0"/>
        </a:p>
      </dgm:t>
    </dgm:pt>
    <dgm:pt modelId="{628B5F0B-D82A-4EE7-B67C-3E1EE2691BAA}" type="parTrans" cxnId="{FA20F34A-BE9A-48F3-BCB4-D728AB38B585}">
      <dgm:prSet/>
      <dgm:spPr/>
      <dgm:t>
        <a:bodyPr/>
        <a:lstStyle/>
        <a:p>
          <a:endParaRPr lang="ru-RU"/>
        </a:p>
      </dgm:t>
    </dgm:pt>
    <dgm:pt modelId="{C9FBE8C7-58A1-40ED-913D-CEE30A118C0B}" type="sibTrans" cxnId="{FA20F34A-BE9A-48F3-BCB4-D728AB38B585}">
      <dgm:prSet/>
      <dgm:spPr/>
      <dgm:t>
        <a:bodyPr/>
        <a:lstStyle/>
        <a:p>
          <a:endParaRPr lang="ru-RU"/>
        </a:p>
      </dgm:t>
    </dgm:pt>
    <dgm:pt modelId="{169EB11B-1C6B-4628-AA2B-32DB4A6B6BC2}" type="pres">
      <dgm:prSet presAssocID="{090424E2-61F5-44EE-BBE5-A9AA65CD239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8CDE99-4BE7-4C9C-A421-DAC08F111B35}" type="pres">
      <dgm:prSet presAssocID="{698BDE6A-1658-4C59-995D-AC32BCB36AC8}" presName="node" presStyleLbl="node1" presStyleIdx="0" presStyleCnt="6" custScaleX="169098" custScaleY="129901" custRadScaleRad="93411" custRadScaleInc="75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67F4C-2211-4FAA-BDE1-918D35832767}" type="pres">
      <dgm:prSet presAssocID="{698BDE6A-1658-4C59-995D-AC32BCB36AC8}" presName="spNode" presStyleCnt="0"/>
      <dgm:spPr/>
      <dgm:t>
        <a:bodyPr/>
        <a:lstStyle/>
        <a:p>
          <a:endParaRPr lang="ru-RU"/>
        </a:p>
      </dgm:t>
    </dgm:pt>
    <dgm:pt modelId="{356FF85D-E542-47EE-8CA2-DAA2B03658D0}" type="pres">
      <dgm:prSet presAssocID="{CA493F0D-DC0D-4A78-A664-E437349C6A07}" presName="sibTrans" presStyleLbl="sibTrans1D1" presStyleIdx="0" presStyleCnt="6"/>
      <dgm:spPr/>
      <dgm:t>
        <a:bodyPr/>
        <a:lstStyle/>
        <a:p>
          <a:endParaRPr lang="ru-RU"/>
        </a:p>
      </dgm:t>
    </dgm:pt>
    <dgm:pt modelId="{13AE4327-1835-405F-B9F0-99171866C6C1}" type="pres">
      <dgm:prSet presAssocID="{27742BFD-B7D5-4166-BB36-2868388E195E}" presName="node" presStyleLbl="node1" presStyleIdx="1" presStyleCnt="6" custScaleX="258074" custScaleY="255369" custRadScaleRad="97058" custRadScaleInc="138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243BE-B3F7-4271-8F6A-639992DC5C95}" type="pres">
      <dgm:prSet presAssocID="{27742BFD-B7D5-4166-BB36-2868388E195E}" presName="spNode" presStyleCnt="0"/>
      <dgm:spPr/>
      <dgm:t>
        <a:bodyPr/>
        <a:lstStyle/>
        <a:p>
          <a:endParaRPr lang="ru-RU"/>
        </a:p>
      </dgm:t>
    </dgm:pt>
    <dgm:pt modelId="{725CC35A-92D5-4E85-BD28-46DA1A618007}" type="pres">
      <dgm:prSet presAssocID="{7A756DF0-1175-4AC7-9D85-49E87B6A4CF7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0163065-71DC-4232-A5F9-D1A627345A62}" type="pres">
      <dgm:prSet presAssocID="{675E3B2B-8D96-4B0B-A98A-61619A6A3397}" presName="node" presStyleLbl="node1" presStyleIdx="2" presStyleCnt="6" custScaleX="306705" custScaleY="151798" custRadScaleRad="131007" custRadScaleInc="71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B8792-D9A8-44D3-91C9-D95B578A2372}" type="pres">
      <dgm:prSet presAssocID="{675E3B2B-8D96-4B0B-A98A-61619A6A3397}" presName="spNode" presStyleCnt="0"/>
      <dgm:spPr/>
      <dgm:t>
        <a:bodyPr/>
        <a:lstStyle/>
        <a:p>
          <a:endParaRPr lang="ru-RU"/>
        </a:p>
      </dgm:t>
    </dgm:pt>
    <dgm:pt modelId="{50C38838-323C-4188-81BA-90206B4326CF}" type="pres">
      <dgm:prSet presAssocID="{C9FBE8C7-58A1-40ED-913D-CEE30A118C0B}" presName="sibTrans" presStyleLbl="sibTrans1D1" presStyleIdx="2" presStyleCnt="6"/>
      <dgm:spPr/>
      <dgm:t>
        <a:bodyPr/>
        <a:lstStyle/>
        <a:p>
          <a:endParaRPr lang="ru-RU"/>
        </a:p>
      </dgm:t>
    </dgm:pt>
    <dgm:pt modelId="{B918120B-15A9-46E4-B23E-085C0912D6D2}" type="pres">
      <dgm:prSet presAssocID="{80BAD28F-CD62-42AF-B901-2EBFABB584A6}" presName="node" presStyleLbl="node1" presStyleIdx="3" presStyleCnt="6" custScaleX="253548" custScaleY="160057" custRadScaleRad="132917" custRadScaleInc="235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B3F70-4A66-4024-AEF6-2712C19F723D}" type="pres">
      <dgm:prSet presAssocID="{80BAD28F-CD62-42AF-B901-2EBFABB584A6}" presName="spNode" presStyleCnt="0"/>
      <dgm:spPr/>
      <dgm:t>
        <a:bodyPr/>
        <a:lstStyle/>
        <a:p>
          <a:endParaRPr lang="ru-RU"/>
        </a:p>
      </dgm:t>
    </dgm:pt>
    <dgm:pt modelId="{1266876E-A7F7-467A-B149-5771AC2E4065}" type="pres">
      <dgm:prSet presAssocID="{B3DA77F0-F86B-4B8C-A533-93A38F10E810}" presName="sibTrans" presStyleLbl="sibTrans1D1" presStyleIdx="3" presStyleCnt="6"/>
      <dgm:spPr/>
      <dgm:t>
        <a:bodyPr/>
        <a:lstStyle/>
        <a:p>
          <a:endParaRPr lang="ru-RU"/>
        </a:p>
      </dgm:t>
    </dgm:pt>
    <dgm:pt modelId="{63D66C52-69D1-4ECA-A111-3D47582197AD}" type="pres">
      <dgm:prSet presAssocID="{1ED6299C-323C-4873-B478-205D79512F6F}" presName="node" presStyleLbl="node1" presStyleIdx="4" presStyleCnt="6" custScaleX="259019" custScaleY="102482" custRadScaleRad="99030" custRadScaleInc="7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AFC6F-1957-4652-94FE-841CE67F1202}" type="pres">
      <dgm:prSet presAssocID="{1ED6299C-323C-4873-B478-205D79512F6F}" presName="spNode" presStyleCnt="0"/>
      <dgm:spPr/>
      <dgm:t>
        <a:bodyPr/>
        <a:lstStyle/>
        <a:p>
          <a:endParaRPr lang="ru-RU"/>
        </a:p>
      </dgm:t>
    </dgm:pt>
    <dgm:pt modelId="{49E42DA5-69FC-4ECA-9C37-20ABB3D1D6DF}" type="pres">
      <dgm:prSet presAssocID="{F5B01820-2D1E-44EA-9731-72201D4E34CD}" presName="sibTrans" presStyleLbl="sibTrans1D1" presStyleIdx="4" presStyleCnt="6"/>
      <dgm:spPr/>
      <dgm:t>
        <a:bodyPr/>
        <a:lstStyle/>
        <a:p>
          <a:endParaRPr lang="ru-RU"/>
        </a:p>
      </dgm:t>
    </dgm:pt>
    <dgm:pt modelId="{5606CC66-38FF-4C3A-8962-AD32C1C88273}" type="pres">
      <dgm:prSet presAssocID="{013EDC97-E811-4DAE-BCBD-A84CCB279455}" presName="node" presStyleLbl="node1" presStyleIdx="5" presStyleCnt="6" custScaleX="223151" custScaleY="186018" custRadScaleRad="115884" custRadScaleInc="-38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74ED1-9D8E-4BC2-ADFB-3773FF7E33E5}" type="pres">
      <dgm:prSet presAssocID="{013EDC97-E811-4DAE-BCBD-A84CCB279455}" presName="spNode" presStyleCnt="0"/>
      <dgm:spPr/>
      <dgm:t>
        <a:bodyPr/>
        <a:lstStyle/>
        <a:p>
          <a:endParaRPr lang="ru-RU"/>
        </a:p>
      </dgm:t>
    </dgm:pt>
    <dgm:pt modelId="{00FA06A3-EBB1-4E6E-92D0-370A143B9E0B}" type="pres">
      <dgm:prSet presAssocID="{B0239993-8457-4B3F-A8CA-ED6BFA0C914F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ECC4A28A-42D2-4E68-A71D-B2D70832330A}" type="presOf" srcId="{090424E2-61F5-44EE-BBE5-A9AA65CD2391}" destId="{169EB11B-1C6B-4628-AA2B-32DB4A6B6BC2}" srcOrd="0" destOrd="0" presId="urn:microsoft.com/office/officeart/2005/8/layout/cycle6"/>
    <dgm:cxn modelId="{E9B9B0F5-FFB2-4C65-8100-CCC5431CBB77}" srcId="{090424E2-61F5-44EE-BBE5-A9AA65CD2391}" destId="{1ED6299C-323C-4873-B478-205D79512F6F}" srcOrd="4" destOrd="0" parTransId="{0FF335BB-1359-45FB-B59B-45757962BA91}" sibTransId="{F5B01820-2D1E-44EA-9731-72201D4E34CD}"/>
    <dgm:cxn modelId="{0FB7F40F-1331-42B4-8A97-5DE0B8B221F6}" type="presOf" srcId="{1ED6299C-323C-4873-B478-205D79512F6F}" destId="{63D66C52-69D1-4ECA-A111-3D47582197AD}" srcOrd="0" destOrd="0" presId="urn:microsoft.com/office/officeart/2005/8/layout/cycle6"/>
    <dgm:cxn modelId="{2F1643A0-3CA8-4846-82F3-D0D48C93F403}" srcId="{090424E2-61F5-44EE-BBE5-A9AA65CD2391}" destId="{698BDE6A-1658-4C59-995D-AC32BCB36AC8}" srcOrd="0" destOrd="0" parTransId="{A81028FB-7637-4938-8FE1-46319217C715}" sibTransId="{CA493F0D-DC0D-4A78-A664-E437349C6A07}"/>
    <dgm:cxn modelId="{4C0B6AF6-FB49-45F5-B912-B66D25D6B1B5}" type="presOf" srcId="{7A756DF0-1175-4AC7-9D85-49E87B6A4CF7}" destId="{725CC35A-92D5-4E85-BD28-46DA1A618007}" srcOrd="0" destOrd="0" presId="urn:microsoft.com/office/officeart/2005/8/layout/cycle6"/>
    <dgm:cxn modelId="{1F653316-68F7-44A6-9AA7-63968AF5B5B1}" type="presOf" srcId="{698BDE6A-1658-4C59-995D-AC32BCB36AC8}" destId="{E48CDE99-4BE7-4C9C-A421-DAC08F111B35}" srcOrd="0" destOrd="0" presId="urn:microsoft.com/office/officeart/2005/8/layout/cycle6"/>
    <dgm:cxn modelId="{4E87342B-C565-4DFC-8A22-307F1FC55897}" type="presOf" srcId="{80BAD28F-CD62-42AF-B901-2EBFABB584A6}" destId="{B918120B-15A9-46E4-B23E-085C0912D6D2}" srcOrd="0" destOrd="0" presId="urn:microsoft.com/office/officeart/2005/8/layout/cycle6"/>
    <dgm:cxn modelId="{88F6E7A6-37DB-405E-9BFA-8ADCBE39C4AF}" type="presOf" srcId="{013EDC97-E811-4DAE-BCBD-A84CCB279455}" destId="{5606CC66-38FF-4C3A-8962-AD32C1C88273}" srcOrd="0" destOrd="0" presId="urn:microsoft.com/office/officeart/2005/8/layout/cycle6"/>
    <dgm:cxn modelId="{6D04CD88-4D71-427E-9791-EFDAE5E862CB}" srcId="{090424E2-61F5-44EE-BBE5-A9AA65CD2391}" destId="{80BAD28F-CD62-42AF-B901-2EBFABB584A6}" srcOrd="3" destOrd="0" parTransId="{4A77394C-1F44-486D-B59F-A6E77191E96F}" sibTransId="{B3DA77F0-F86B-4B8C-A533-93A38F10E810}"/>
    <dgm:cxn modelId="{30B23C2F-CB91-4F79-9620-F219C21A88ED}" srcId="{090424E2-61F5-44EE-BBE5-A9AA65CD2391}" destId="{27742BFD-B7D5-4166-BB36-2868388E195E}" srcOrd="1" destOrd="0" parTransId="{214B821E-6846-4D64-8197-80CEB3234B50}" sibTransId="{7A756DF0-1175-4AC7-9D85-49E87B6A4CF7}"/>
    <dgm:cxn modelId="{13CC71FC-4F7E-47EC-9128-6B213A0FC2F7}" type="presOf" srcId="{27742BFD-B7D5-4166-BB36-2868388E195E}" destId="{13AE4327-1835-405F-B9F0-99171866C6C1}" srcOrd="0" destOrd="0" presId="urn:microsoft.com/office/officeart/2005/8/layout/cycle6"/>
    <dgm:cxn modelId="{FA20F34A-BE9A-48F3-BCB4-D728AB38B585}" srcId="{090424E2-61F5-44EE-BBE5-A9AA65CD2391}" destId="{675E3B2B-8D96-4B0B-A98A-61619A6A3397}" srcOrd="2" destOrd="0" parTransId="{628B5F0B-D82A-4EE7-B67C-3E1EE2691BAA}" sibTransId="{C9FBE8C7-58A1-40ED-913D-CEE30A118C0B}"/>
    <dgm:cxn modelId="{AD1F0D11-8AEC-4F65-B5FC-9DB9E15270BC}" srcId="{090424E2-61F5-44EE-BBE5-A9AA65CD2391}" destId="{013EDC97-E811-4DAE-BCBD-A84CCB279455}" srcOrd="5" destOrd="0" parTransId="{7CE89F22-2AC0-4662-B89E-775706033C32}" sibTransId="{B0239993-8457-4B3F-A8CA-ED6BFA0C914F}"/>
    <dgm:cxn modelId="{E6033829-55FE-4638-B885-40EFD1A7B39B}" type="presOf" srcId="{F5B01820-2D1E-44EA-9731-72201D4E34CD}" destId="{49E42DA5-69FC-4ECA-9C37-20ABB3D1D6DF}" srcOrd="0" destOrd="0" presId="urn:microsoft.com/office/officeart/2005/8/layout/cycle6"/>
    <dgm:cxn modelId="{B00EA2E4-BFD5-4A30-BF08-9C8CFD3FACE5}" type="presOf" srcId="{B0239993-8457-4B3F-A8CA-ED6BFA0C914F}" destId="{00FA06A3-EBB1-4E6E-92D0-370A143B9E0B}" srcOrd="0" destOrd="0" presId="urn:microsoft.com/office/officeart/2005/8/layout/cycle6"/>
    <dgm:cxn modelId="{810894A2-A84E-46BC-AFEB-3D3CAA3F6C76}" type="presOf" srcId="{C9FBE8C7-58A1-40ED-913D-CEE30A118C0B}" destId="{50C38838-323C-4188-81BA-90206B4326CF}" srcOrd="0" destOrd="0" presId="urn:microsoft.com/office/officeart/2005/8/layout/cycle6"/>
    <dgm:cxn modelId="{251BCD42-BD4C-4BAB-B447-4AD8A0FAEB7E}" type="presOf" srcId="{675E3B2B-8D96-4B0B-A98A-61619A6A3397}" destId="{E0163065-71DC-4232-A5F9-D1A627345A62}" srcOrd="0" destOrd="0" presId="urn:microsoft.com/office/officeart/2005/8/layout/cycle6"/>
    <dgm:cxn modelId="{F681DE5A-073B-4CB8-8E78-A17A12CC079C}" type="presOf" srcId="{B3DA77F0-F86B-4B8C-A533-93A38F10E810}" destId="{1266876E-A7F7-467A-B149-5771AC2E4065}" srcOrd="0" destOrd="0" presId="urn:microsoft.com/office/officeart/2005/8/layout/cycle6"/>
    <dgm:cxn modelId="{277C3D8D-4ABB-4DE4-B024-E0C440CFADC3}" type="presOf" srcId="{CA493F0D-DC0D-4A78-A664-E437349C6A07}" destId="{356FF85D-E542-47EE-8CA2-DAA2B03658D0}" srcOrd="0" destOrd="0" presId="urn:microsoft.com/office/officeart/2005/8/layout/cycle6"/>
    <dgm:cxn modelId="{B6A55833-D643-4994-8BE4-28E16E51E37F}" type="presParOf" srcId="{169EB11B-1C6B-4628-AA2B-32DB4A6B6BC2}" destId="{E48CDE99-4BE7-4C9C-A421-DAC08F111B35}" srcOrd="0" destOrd="0" presId="urn:microsoft.com/office/officeart/2005/8/layout/cycle6"/>
    <dgm:cxn modelId="{8E4D1058-D784-4EB2-BBCF-E5F6404C7659}" type="presParOf" srcId="{169EB11B-1C6B-4628-AA2B-32DB4A6B6BC2}" destId="{83467F4C-2211-4FAA-BDE1-918D35832767}" srcOrd="1" destOrd="0" presId="urn:microsoft.com/office/officeart/2005/8/layout/cycle6"/>
    <dgm:cxn modelId="{6EF212FD-FFB3-4BCA-B472-C63591596CD8}" type="presParOf" srcId="{169EB11B-1C6B-4628-AA2B-32DB4A6B6BC2}" destId="{356FF85D-E542-47EE-8CA2-DAA2B03658D0}" srcOrd="2" destOrd="0" presId="urn:microsoft.com/office/officeart/2005/8/layout/cycle6"/>
    <dgm:cxn modelId="{95BA0B2E-88D7-4239-A70B-7A8D1F0AF323}" type="presParOf" srcId="{169EB11B-1C6B-4628-AA2B-32DB4A6B6BC2}" destId="{13AE4327-1835-405F-B9F0-99171866C6C1}" srcOrd="3" destOrd="0" presId="urn:microsoft.com/office/officeart/2005/8/layout/cycle6"/>
    <dgm:cxn modelId="{9E3B0EBE-DDC3-42F1-9352-4792C59C071F}" type="presParOf" srcId="{169EB11B-1C6B-4628-AA2B-32DB4A6B6BC2}" destId="{B86243BE-B3F7-4271-8F6A-639992DC5C95}" srcOrd="4" destOrd="0" presId="urn:microsoft.com/office/officeart/2005/8/layout/cycle6"/>
    <dgm:cxn modelId="{93609C26-6F73-4632-A196-CE2070C472B4}" type="presParOf" srcId="{169EB11B-1C6B-4628-AA2B-32DB4A6B6BC2}" destId="{725CC35A-92D5-4E85-BD28-46DA1A618007}" srcOrd="5" destOrd="0" presId="urn:microsoft.com/office/officeart/2005/8/layout/cycle6"/>
    <dgm:cxn modelId="{F7056E97-76B5-43EB-8A72-3CAA4847B11F}" type="presParOf" srcId="{169EB11B-1C6B-4628-AA2B-32DB4A6B6BC2}" destId="{E0163065-71DC-4232-A5F9-D1A627345A62}" srcOrd="6" destOrd="0" presId="urn:microsoft.com/office/officeart/2005/8/layout/cycle6"/>
    <dgm:cxn modelId="{C21C07F1-1CCF-416A-99CC-0060DDE8EFB1}" type="presParOf" srcId="{169EB11B-1C6B-4628-AA2B-32DB4A6B6BC2}" destId="{C59B8792-D9A8-44D3-91C9-D95B578A2372}" srcOrd="7" destOrd="0" presId="urn:microsoft.com/office/officeart/2005/8/layout/cycle6"/>
    <dgm:cxn modelId="{B2960F31-1A3F-4786-924F-D117C82A62D6}" type="presParOf" srcId="{169EB11B-1C6B-4628-AA2B-32DB4A6B6BC2}" destId="{50C38838-323C-4188-81BA-90206B4326CF}" srcOrd="8" destOrd="0" presId="urn:microsoft.com/office/officeart/2005/8/layout/cycle6"/>
    <dgm:cxn modelId="{608C7CE9-630B-40F9-BEF0-C683175624B6}" type="presParOf" srcId="{169EB11B-1C6B-4628-AA2B-32DB4A6B6BC2}" destId="{B918120B-15A9-46E4-B23E-085C0912D6D2}" srcOrd="9" destOrd="0" presId="urn:microsoft.com/office/officeart/2005/8/layout/cycle6"/>
    <dgm:cxn modelId="{96AE48A6-3D5E-4255-A3AB-A03254986BD4}" type="presParOf" srcId="{169EB11B-1C6B-4628-AA2B-32DB4A6B6BC2}" destId="{766B3F70-4A66-4024-AEF6-2712C19F723D}" srcOrd="10" destOrd="0" presId="urn:microsoft.com/office/officeart/2005/8/layout/cycle6"/>
    <dgm:cxn modelId="{6C0093ED-F8B0-4DD2-A794-F8923ACF1554}" type="presParOf" srcId="{169EB11B-1C6B-4628-AA2B-32DB4A6B6BC2}" destId="{1266876E-A7F7-467A-B149-5771AC2E4065}" srcOrd="11" destOrd="0" presId="urn:microsoft.com/office/officeart/2005/8/layout/cycle6"/>
    <dgm:cxn modelId="{92E77F98-EC00-47DB-A7BC-5A770E6AEDBE}" type="presParOf" srcId="{169EB11B-1C6B-4628-AA2B-32DB4A6B6BC2}" destId="{63D66C52-69D1-4ECA-A111-3D47582197AD}" srcOrd="12" destOrd="0" presId="urn:microsoft.com/office/officeart/2005/8/layout/cycle6"/>
    <dgm:cxn modelId="{33CC43B3-D9B3-43FB-A58D-C4464D13F3BE}" type="presParOf" srcId="{169EB11B-1C6B-4628-AA2B-32DB4A6B6BC2}" destId="{269AFC6F-1957-4652-94FE-841CE67F1202}" srcOrd="13" destOrd="0" presId="urn:microsoft.com/office/officeart/2005/8/layout/cycle6"/>
    <dgm:cxn modelId="{D812AE57-9C49-48D3-B985-DAEEB3401F9B}" type="presParOf" srcId="{169EB11B-1C6B-4628-AA2B-32DB4A6B6BC2}" destId="{49E42DA5-69FC-4ECA-9C37-20ABB3D1D6DF}" srcOrd="14" destOrd="0" presId="urn:microsoft.com/office/officeart/2005/8/layout/cycle6"/>
    <dgm:cxn modelId="{DAC3009A-D90B-4FCE-B176-95F14FBD305F}" type="presParOf" srcId="{169EB11B-1C6B-4628-AA2B-32DB4A6B6BC2}" destId="{5606CC66-38FF-4C3A-8962-AD32C1C88273}" srcOrd="15" destOrd="0" presId="urn:microsoft.com/office/officeart/2005/8/layout/cycle6"/>
    <dgm:cxn modelId="{8F65AFAC-25F5-4872-AF0B-326ADCF02280}" type="presParOf" srcId="{169EB11B-1C6B-4628-AA2B-32DB4A6B6BC2}" destId="{99B74ED1-9D8E-4BC2-ADFB-3773FF7E33E5}" srcOrd="16" destOrd="0" presId="urn:microsoft.com/office/officeart/2005/8/layout/cycle6"/>
    <dgm:cxn modelId="{07F40E29-A884-422A-9F31-364E1D31EE9F}" type="presParOf" srcId="{169EB11B-1C6B-4628-AA2B-32DB4A6B6BC2}" destId="{00FA06A3-EBB1-4E6E-92D0-370A143B9E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CDE99-4BE7-4C9C-A421-DAC08F111B35}">
      <dsp:nvSpPr>
        <dsp:cNvPr id="0" name=""/>
        <dsp:cNvSpPr/>
      </dsp:nvSpPr>
      <dsp:spPr>
        <a:xfrm>
          <a:off x="3629465" y="7587"/>
          <a:ext cx="2687786" cy="134209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u="sng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u="sng" kern="1200" dirty="0" smtClean="0">
            <a:solidFill>
              <a:srgbClr val="C00000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sng" kern="1200" dirty="0" smtClean="0">
              <a:solidFill>
                <a:srgbClr val="C00000"/>
              </a:solidFill>
            </a:rPr>
            <a:t>Познавательное развитие </a:t>
          </a:r>
          <a:r>
            <a:rPr lang="ru-RU" sz="1400" b="0" kern="1200" dirty="0" smtClean="0">
              <a:solidFill>
                <a:srgbClr val="C00000"/>
              </a:solidFill>
            </a:rPr>
            <a:t>1.Рассказ воспитателя  о весне и празднике 8 марта.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C00000"/>
              </a:solidFill>
            </a:rPr>
            <a:t>2. Д/и «Половинки»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C00000"/>
              </a:solidFill>
            </a:rPr>
            <a:t>3.Д/и «Бусы для мамы»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629465" y="7587"/>
        <a:ext cx="2687786" cy="1342091"/>
      </dsp:txXfrm>
    </dsp:sp>
    <dsp:sp modelId="{356FF85D-E542-47EE-8CA2-DAA2B03658D0}">
      <dsp:nvSpPr>
        <dsp:cNvPr id="0" name=""/>
        <dsp:cNvSpPr/>
      </dsp:nvSpPr>
      <dsp:spPr>
        <a:xfrm>
          <a:off x="2587299" y="1111742"/>
          <a:ext cx="4864280" cy="4864280"/>
        </a:xfrm>
        <a:custGeom>
          <a:avLst/>
          <a:gdLst/>
          <a:ahLst/>
          <a:cxnLst/>
          <a:rect l="0" t="0" r="0" b="0"/>
          <a:pathLst>
            <a:path>
              <a:moveTo>
                <a:pt x="3483426" y="238945"/>
              </a:moveTo>
              <a:arcTo wR="2432140" hR="2432140" stAng="17736615" swAng="32381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AE4327-1835-405F-B9F0-99171866C6C1}">
      <dsp:nvSpPr>
        <dsp:cNvPr id="0" name=""/>
        <dsp:cNvSpPr/>
      </dsp:nvSpPr>
      <dsp:spPr>
        <a:xfrm>
          <a:off x="4690254" y="1460492"/>
          <a:ext cx="4102045" cy="263838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Художественно- </a:t>
          </a:r>
          <a:r>
            <a:rPr lang="ru-RU" sz="1400" b="1" u="sng" kern="1200" dirty="0" err="1" smtClean="0"/>
            <a:t>эстетическоле</a:t>
          </a:r>
          <a:r>
            <a:rPr lang="ru-RU" sz="1400" b="1" u="sng" kern="1200" dirty="0" smtClean="0"/>
            <a:t>  развитие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/>
            <a:t>1. Рисование ладошками «Весеннее солнышко»Коллективная работа.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/>
            <a:t>2Аппликация из салфеток «Веточка мимозы»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/>
            <a:t>3. Рассматривание живых цветков мимозы.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/>
            <a:t>1. Танец с цветами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/>
            <a:t>2. Пение «Кто нас крепко любит, мама…»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/>
            <a:t>3. Слушание  «Песенка мамонтенка»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0" u="none" kern="1200" dirty="0"/>
        </a:p>
      </dsp:txBody>
      <dsp:txXfrm>
        <a:off x="4690254" y="1460492"/>
        <a:ext cx="4102045" cy="2638382"/>
      </dsp:txXfrm>
    </dsp:sp>
    <dsp:sp modelId="{725CC35A-92D5-4E85-BD28-46DA1A618007}">
      <dsp:nvSpPr>
        <dsp:cNvPr id="0" name=""/>
        <dsp:cNvSpPr/>
      </dsp:nvSpPr>
      <dsp:spPr>
        <a:xfrm>
          <a:off x="3767822" y="4090681"/>
          <a:ext cx="4864280" cy="4864280"/>
        </a:xfrm>
        <a:custGeom>
          <a:avLst/>
          <a:gdLst/>
          <a:ahLst/>
          <a:cxnLst/>
          <a:rect l="0" t="0" r="0" b="0"/>
          <a:pathLst>
            <a:path>
              <a:moveTo>
                <a:pt x="2640098" y="8906"/>
              </a:moveTo>
              <a:arcTo wR="2432140" hR="2432140" stAng="16494302" swAng="1185893"/>
            </a:path>
          </a:pathLst>
        </a:custGeom>
        <a:noFill/>
        <a:ln w="9525" cap="flat" cmpd="sng" algn="ctr">
          <a:solidFill>
            <a:schemeClr val="accent2">
              <a:hueOff val="191613"/>
              <a:satOff val="-1095"/>
              <a:lumOff val="1059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63065-71DC-4232-A5F9-D1A627345A62}">
      <dsp:nvSpPr>
        <dsp:cNvPr id="0" name=""/>
        <dsp:cNvSpPr/>
      </dsp:nvSpPr>
      <dsp:spPr>
        <a:xfrm>
          <a:off x="4222738" y="4316237"/>
          <a:ext cx="4875028" cy="1568323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strike="noStrike" kern="1200" dirty="0" smtClean="0"/>
            <a:t>Режимные моменты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strike="noStrike" kern="1200" dirty="0" smtClean="0"/>
            <a:t>1. Целевая прогулка на участке «Осторожно, лужи!»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strike="noStrike" kern="1200" dirty="0" smtClean="0"/>
            <a:t>2. Наблюдения за изменениями в погоде, в одежде людей.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strike="noStrike" kern="1200" dirty="0" smtClean="0"/>
            <a:t>3. Свободное общение с детьми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0" u="none" strike="noStrike" kern="1200" dirty="0"/>
        </a:p>
      </dsp:txBody>
      <dsp:txXfrm>
        <a:off x="4222738" y="4316237"/>
        <a:ext cx="4875028" cy="1568323"/>
      </dsp:txXfrm>
    </dsp:sp>
    <dsp:sp modelId="{50C38838-323C-4188-81BA-90206B4326CF}">
      <dsp:nvSpPr>
        <dsp:cNvPr id="0" name=""/>
        <dsp:cNvSpPr/>
      </dsp:nvSpPr>
      <dsp:spPr>
        <a:xfrm>
          <a:off x="1887860" y="1283860"/>
          <a:ext cx="4864280" cy="4864280"/>
        </a:xfrm>
        <a:custGeom>
          <a:avLst/>
          <a:gdLst/>
          <a:ahLst/>
          <a:cxnLst/>
          <a:rect l="0" t="0" r="0" b="0"/>
          <a:pathLst>
            <a:path>
              <a:moveTo>
                <a:pt x="3513948" y="4610441"/>
              </a:moveTo>
              <a:arcTo wR="2432140" hR="2432140" stAng="3815380" swAng="3118857"/>
            </a:path>
          </a:pathLst>
        </a:custGeom>
        <a:noFill/>
        <a:ln w="9525" cap="flat" cmpd="sng" algn="ctr">
          <a:solidFill>
            <a:schemeClr val="accent2">
              <a:hueOff val="383227"/>
              <a:satOff val="-2190"/>
              <a:lumOff val="2118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8120B-15A9-46E4-B23E-085C0912D6D2}">
      <dsp:nvSpPr>
        <dsp:cNvPr id="0" name=""/>
        <dsp:cNvSpPr/>
      </dsp:nvSpPr>
      <dsp:spPr>
        <a:xfrm>
          <a:off x="5" y="4246813"/>
          <a:ext cx="4030105" cy="1653652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rgbClr val="C00000"/>
              </a:solidFill>
            </a:rPr>
            <a:t>Формы работы с семьей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kern="1200" dirty="0" smtClean="0">
              <a:solidFill>
                <a:srgbClr val="C00000"/>
              </a:solidFill>
            </a:rPr>
            <a:t>1. Разработка рекомендаций по теме «Весна»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kern="1200" dirty="0" smtClean="0">
              <a:solidFill>
                <a:srgbClr val="C00000"/>
              </a:solidFill>
            </a:rPr>
            <a:t>2. Организация конкурса совместного детско-взрослого конкурса «Весенние цветы»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kern="1200" dirty="0" smtClean="0">
              <a:solidFill>
                <a:srgbClr val="C00000"/>
              </a:solidFill>
            </a:rPr>
            <a:t>3. Организация творческой мастерской «Веточка мимозы»</a:t>
          </a:r>
          <a:endParaRPr lang="ru-RU" sz="1200" b="0" u="none" kern="1200" dirty="0">
            <a:solidFill>
              <a:srgbClr val="C00000"/>
            </a:solidFill>
          </a:endParaRPr>
        </a:p>
      </dsp:txBody>
      <dsp:txXfrm>
        <a:off x="5" y="4246813"/>
        <a:ext cx="4030105" cy="1653652"/>
      </dsp:txXfrm>
    </dsp:sp>
    <dsp:sp modelId="{1266876E-A7F7-467A-B149-5771AC2E4065}">
      <dsp:nvSpPr>
        <dsp:cNvPr id="0" name=""/>
        <dsp:cNvSpPr/>
      </dsp:nvSpPr>
      <dsp:spPr>
        <a:xfrm>
          <a:off x="35821" y="4026529"/>
          <a:ext cx="4864280" cy="4864280"/>
        </a:xfrm>
        <a:custGeom>
          <a:avLst/>
          <a:gdLst/>
          <a:ahLst/>
          <a:cxnLst/>
          <a:rect l="0" t="0" r="0" b="0"/>
          <a:pathLst>
            <a:path>
              <a:moveTo>
                <a:pt x="1428384" y="216789"/>
              </a:moveTo>
              <a:arcTo wR="2432140" hR="2432140" stAng="14737508" swAng="1174452"/>
            </a:path>
          </a:pathLst>
        </a:custGeom>
        <a:noFill/>
        <a:ln w="9525" cap="flat" cmpd="sng" algn="ctr">
          <a:solidFill>
            <a:schemeClr val="accent2">
              <a:hueOff val="574840"/>
              <a:satOff val="-3285"/>
              <a:lumOff val="3177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66C52-69D1-4ECA-A111-3D47582197AD}">
      <dsp:nvSpPr>
        <dsp:cNvPr id="0" name=""/>
        <dsp:cNvSpPr/>
      </dsp:nvSpPr>
      <dsp:spPr>
        <a:xfrm>
          <a:off x="0" y="2975562"/>
          <a:ext cx="4117066" cy="105880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rgbClr val="C00000"/>
              </a:solidFill>
            </a:rPr>
            <a:t>Физическое развитие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kern="1200" dirty="0" smtClean="0">
              <a:solidFill>
                <a:srgbClr val="C00000"/>
              </a:solidFill>
            </a:rPr>
            <a:t>1. И/упр. «Весенняя капель»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kern="1200" dirty="0" smtClean="0">
              <a:solidFill>
                <a:srgbClr val="C00000"/>
              </a:solidFill>
            </a:rPr>
            <a:t>2. Пальчиковая гимнастика «Наши алые цветки»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u="none" kern="1200" dirty="0" smtClean="0">
              <a:solidFill>
                <a:srgbClr val="C00000"/>
              </a:solidFill>
            </a:rPr>
            <a:t>3. Комплекс упр. «В гости к бабушке»</a:t>
          </a:r>
          <a:endParaRPr lang="ru-RU" sz="1200" b="1" u="sng" kern="1200" dirty="0">
            <a:solidFill>
              <a:srgbClr val="C00000"/>
            </a:solidFill>
          </a:endParaRPr>
        </a:p>
      </dsp:txBody>
      <dsp:txXfrm>
        <a:off x="0" y="2975562"/>
        <a:ext cx="4117066" cy="1058807"/>
      </dsp:txXfrm>
    </dsp:sp>
    <dsp:sp modelId="{49E42DA5-69FC-4ECA-9C37-20ABB3D1D6DF}">
      <dsp:nvSpPr>
        <dsp:cNvPr id="0" name=""/>
        <dsp:cNvSpPr/>
      </dsp:nvSpPr>
      <dsp:spPr>
        <a:xfrm>
          <a:off x="435844" y="-1719317"/>
          <a:ext cx="4864280" cy="4864280"/>
        </a:xfrm>
        <a:custGeom>
          <a:avLst/>
          <a:gdLst/>
          <a:ahLst/>
          <a:cxnLst/>
          <a:rect l="0" t="0" r="0" b="0"/>
          <a:pathLst>
            <a:path>
              <a:moveTo>
                <a:pt x="1536056" y="4693188"/>
              </a:moveTo>
              <a:arcTo wR="2432140" hR="2432140" stAng="6697145" swAng="638286"/>
            </a:path>
          </a:pathLst>
        </a:custGeom>
        <a:noFill/>
        <a:ln w="9525" cap="flat" cmpd="sng" algn="ctr">
          <a:solidFill>
            <a:schemeClr val="accent2">
              <a:hueOff val="766454"/>
              <a:satOff val="-4380"/>
              <a:lumOff val="4236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6CC66-38FF-4C3A-8962-AD32C1C88273}">
      <dsp:nvSpPr>
        <dsp:cNvPr id="0" name=""/>
        <dsp:cNvSpPr/>
      </dsp:nvSpPr>
      <dsp:spPr>
        <a:xfrm>
          <a:off x="2" y="845257"/>
          <a:ext cx="3546950" cy="192187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Речевое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/>
            <a:t>1.Наблюдение «Весенний дождик»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/>
            <a:t>2. Разучивание стихотворений о маме.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/>
            <a:t>3. Чтение </a:t>
          </a:r>
          <a:r>
            <a:rPr lang="ru-RU" sz="1600" b="0" u="none" kern="1200" dirty="0" err="1" smtClean="0"/>
            <a:t>потешки</a:t>
          </a:r>
          <a:r>
            <a:rPr lang="ru-RU" sz="1600" b="0" u="none" kern="1200" dirty="0" smtClean="0"/>
            <a:t> «Светит солнышко в окошко»</a:t>
          </a:r>
        </a:p>
      </dsp:txBody>
      <dsp:txXfrm>
        <a:off x="2" y="845257"/>
        <a:ext cx="3546950" cy="1921872"/>
      </dsp:txXfrm>
    </dsp:sp>
    <dsp:sp modelId="{00FA06A3-EBB1-4E6E-92D0-370A143B9E0B}">
      <dsp:nvSpPr>
        <dsp:cNvPr id="0" name=""/>
        <dsp:cNvSpPr/>
      </dsp:nvSpPr>
      <dsp:spPr>
        <a:xfrm>
          <a:off x="821127" y="699619"/>
          <a:ext cx="4864280" cy="4864280"/>
        </a:xfrm>
        <a:custGeom>
          <a:avLst/>
          <a:gdLst/>
          <a:ahLst/>
          <a:cxnLst/>
          <a:rect l="0" t="0" r="0" b="0"/>
          <a:pathLst>
            <a:path>
              <a:moveTo>
                <a:pt x="1614550" y="141539"/>
              </a:moveTo>
              <a:arcTo wR="2432140" hR="2432140" stAng="15021412" swAng="1695360"/>
            </a:path>
          </a:pathLst>
        </a:custGeom>
        <a:noFill/>
        <a:ln w="9525" cap="flat" cmpd="sng" algn="ctr">
          <a:solidFill>
            <a:schemeClr val="accent2">
              <a:hueOff val="958067"/>
              <a:satOff val="-5475"/>
              <a:lumOff val="5295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FCEE9-662F-455A-A799-0823F43242E9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071ED-09FD-45E3-81E1-9B5DBC5D92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551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C140-B20C-4218-AAF3-49ECB6E10410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198019"/>
      </p:ext>
    </p:extLst>
  </p:cSld>
  <p:clrMapOvr>
    <a:masterClrMapping/>
  </p:clrMapOvr>
  <p:transition spd="slow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A513-1842-468C-B655-9C260673B30B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4150879"/>
      </p:ext>
    </p:extLst>
  </p:cSld>
  <p:clrMapOvr>
    <a:masterClrMapping/>
  </p:clrMapOvr>
  <p:transition spd="slow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B3E-BA34-4EBC-BB92-867B4A59D08F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997467"/>
      </p:ext>
    </p:extLst>
  </p:cSld>
  <p:clrMapOvr>
    <a:masterClrMapping/>
  </p:clrMapOvr>
  <p:transition spd="slow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9C2-4A05-4E5E-BA9A-EA5A70E18AD1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96001017"/>
      </p:ext>
    </p:extLst>
  </p:cSld>
  <p:clrMapOvr>
    <a:masterClrMapping/>
  </p:clrMapOvr>
  <p:transition spd="slow">
    <p:pull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9B05-84C5-456C-AF42-5091654C0FFC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424197"/>
      </p:ext>
    </p:extLst>
  </p:cSld>
  <p:clrMapOvr>
    <a:masterClrMapping/>
  </p:clrMapOvr>
  <p:transition spd="slow">
    <p:pull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9BB3-3D9B-489E-B1A9-70C1E6B1D70E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8223767"/>
      </p:ext>
    </p:extLst>
  </p:cSld>
  <p:clrMapOvr>
    <a:masterClrMapping/>
  </p:clrMapOvr>
  <p:transition spd="slow">
    <p:pull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53386-4454-452D-87E4-1DC3C7DA799E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5394419"/>
      </p:ext>
    </p:extLst>
  </p:cSld>
  <p:clrMapOvr>
    <a:masterClrMapping/>
  </p:clrMapOvr>
  <p:transition spd="slow">
    <p:pull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4CC9-81FE-464D-BC86-0D893736C90F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087265"/>
      </p:ext>
    </p:extLst>
  </p:cSld>
  <p:clrMapOvr>
    <a:masterClrMapping/>
  </p:clrMapOvr>
  <p:transition spd="slow">
    <p:pull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FEF9-F623-4C46-9D16-121926F2213E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6836789"/>
      </p:ext>
    </p:extLst>
  </p:cSld>
  <p:clrMapOvr>
    <a:masterClrMapping/>
  </p:clrMapOvr>
  <p:transition spd="slow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1051-3D58-4DCC-84BA-7081E5BEC0FD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7236297"/>
      </p:ext>
    </p:extLst>
  </p:cSld>
  <p:clrMapOvr>
    <a:masterClrMapping/>
  </p:clrMapOvr>
  <p:transition spd="slow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8756-B75E-486A-8A83-AF0C32B191F7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5009393"/>
      </p:ext>
    </p:extLst>
  </p:cSld>
  <p:clrMapOvr>
    <a:masterClrMapping/>
  </p:clrMapOvr>
  <p:transition spd="slow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B232E-C5F1-43D2-A95E-E6E90CC5E5DF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7287912"/>
      </p:ext>
    </p:extLst>
  </p:cSld>
  <p:clrMapOvr>
    <a:masterClrMapping/>
  </p:clrMapOvr>
  <p:transition spd="slow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7F79-53BD-4563-8BE3-096C4F9B6108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6493700"/>
      </p:ext>
    </p:extLst>
  </p:cSld>
  <p:clrMapOvr>
    <a:masterClrMapping/>
  </p:clrMapOvr>
  <p:transition spd="slow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803C-C2DD-4BB2-A1E4-E77DFE567D3A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9072809"/>
      </p:ext>
    </p:extLst>
  </p:cSld>
  <p:clrMapOvr>
    <a:masterClrMapping/>
  </p:clrMapOvr>
  <p:transition spd="slow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D24D-E803-4314-B6B1-55DF09C377F9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27452"/>
      </p:ext>
    </p:extLst>
  </p:cSld>
  <p:clrMapOvr>
    <a:masterClrMapping/>
  </p:clrMapOvr>
  <p:transition spd="slow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3D789-58A1-4141-9F7D-E9F5DEE72CB7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5045191"/>
      </p:ext>
    </p:extLst>
  </p:cSld>
  <p:clrMapOvr>
    <a:masterClrMapping/>
  </p:clrMapOvr>
  <p:transition spd="slow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604A-D679-404D-809D-2F9B882A7F43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4581406"/>
      </p:ext>
    </p:extLst>
  </p:cSld>
  <p:clrMapOvr>
    <a:masterClrMapping/>
  </p:clrMapOvr>
  <p:transition spd="slow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0620B8B-42CE-4076-A8A6-F532A555E788}" type="datetime1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6E5CFF-9A0E-47EB-9EB8-26128C1D10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23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ransition spd="slow">
    <p:pull dir="u"/>
  </p:transition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&#1070;&#1088;&#1080;&#1082;\Desktop\&#1089;&#1072;&#1076;%20159.MO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70;&#1088;&#1080;&#1082;\Desktop\&#1087;&#1088;&#1086;&#1077;&#1082;&#1090;&#1099;\&#1074;&#1077;&#1089;&#1077;&#1085;&#1085;&#1080;&#1081;%20&#1073;&#1091;&#1082;&#1077;&#1090;\&#1074;&#1099;&#1089;&#1090;&#1072;&#1074;&#1082;&#1072;%20&#1089;&#1072;&#1076;&#1080;&#1082;%2059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9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035" y="158343"/>
            <a:ext cx="8280920" cy="3240360"/>
          </a:xfrm>
        </p:spPr>
        <p:txBody>
          <a:bodyPr>
            <a:prstTxWarp prst="textChevro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Творческий проект: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«Весенний букет»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629464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Автор методической разработки КТП : воспитатель МАДОУ №59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Ионина В.С.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Участники: воспитатель, музыкальный руководитель воспитанники   младшей группы «Ёжики» и их родители.</a:t>
            </a:r>
          </a:p>
        </p:txBody>
      </p:sp>
    </p:spTree>
    <p:extLst>
      <p:ext uri="{BB962C8B-B14F-4D97-AF65-F5344CB8AC3E}">
        <p14:creationId xmlns:p14="http://schemas.microsoft.com/office/powerpoint/2010/main" xmlns="" val="1027358332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3" y="618518"/>
            <a:ext cx="5645130" cy="1596177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Художественное творчество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3895" y="2278966"/>
            <a:ext cx="3559127" cy="717452"/>
          </a:xfrm>
        </p:spPr>
        <p:txBody>
          <a:bodyPr/>
          <a:lstStyle/>
          <a:p>
            <a:r>
              <a:rPr lang="ru-RU" dirty="0" smtClean="0"/>
              <a:t>Веточка мимозы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Подснежники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122" name="Picture 2" descr="https://i.mycdn.me/image?id=854315932399&amp;t=52&amp;plc=WEB&amp;tkn=*8PkXn2P4AMMAqD4M6NgrPSMgK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29" y="3035811"/>
            <a:ext cx="3488788" cy="3488789"/>
          </a:xfrm>
          <a:prstGeom prst="rect">
            <a:avLst/>
          </a:prstGeom>
          <a:noFill/>
        </p:spPr>
      </p:pic>
      <p:pic>
        <p:nvPicPr>
          <p:cNvPr id="5124" name="Picture 4" descr="https://i.mycdn.me/image?id=854315692271&amp;t=3&amp;plc=WEB&amp;tkn=*p5ZNRSrKBTrANdIzophB7nHEQ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337" y="3165232"/>
            <a:ext cx="5172663" cy="3263704"/>
          </a:xfrm>
          <a:prstGeom prst="rect">
            <a:avLst/>
          </a:prstGeom>
          <a:noFill/>
        </p:spPr>
      </p:pic>
      <p:pic>
        <p:nvPicPr>
          <p:cNvPr id="13" name="Рисунок 12" descr="021_w508_h477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611" y="181154"/>
            <a:ext cx="2848791" cy="267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53503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в природе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Рисунок 7" descr="https://i.mycdn.me/image?id=856389824239&amp;t=3&amp;plc=WEB&amp;tkn=*2QunWX0yJ4gpnh-vv3ZPP5WfXk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35" y="1312409"/>
            <a:ext cx="3778934" cy="24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mycdn.me/image?id=856389840623&amp;t=3&amp;plc=WEB&amp;tkn=*LiUXBQ2U3CaJsHS82BFqGQvq2J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6572" y="1274870"/>
            <a:ext cx="3789338" cy="253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mycdn.me/image?id=856389855727&amp;t=3&amp;plc=WEB&amp;tkn=*rtBo2kXfAwg5nIXHFtxKvfMGQa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4346917"/>
            <a:ext cx="2757267" cy="23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.mycdn.me/image?id=856389875439&amp;t=3&amp;plc=WEB&amp;tkn=*WgoiK8FigXIqTE2xPWvp5dT6oa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8620" y="3923860"/>
            <a:ext cx="3055232" cy="242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.mycdn.me/image?id=856389901039&amp;t=3&amp;plc=WEB&amp;tkn=*jPDQONvL6vLapvpPfUgHSANxc5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8935" y="4360985"/>
            <a:ext cx="2391510" cy="230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82880"/>
            <a:ext cx="7773338" cy="203181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Художественное творчество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859745" y="1477109"/>
            <a:ext cx="7496463" cy="675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Поздравляем наших мам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186" y="2321169"/>
            <a:ext cx="3842961" cy="433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Pictures\image (6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016" y="573062"/>
            <a:ext cx="1955409" cy="25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Юрик\Pictures\image (7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55" y="3545059"/>
            <a:ext cx="2082019" cy="304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Юрик\Pictures\image (8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5608" y="1207914"/>
            <a:ext cx="1885950" cy="258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Юрик\Pictures\image (9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8758" y="4170191"/>
            <a:ext cx="172711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Магазин «ЦВЕТЫ»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" name="Рисунок 6" descr="C:\Users\Юрик\Desktop\весенний букет\сад 0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260" y="2287711"/>
            <a:ext cx="5795887" cy="436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Видео-поздравление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с 8 марта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сад 159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9317" y="2041573"/>
            <a:ext cx="7765366" cy="4368019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379828"/>
            <a:ext cx="7938163" cy="8440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Аппликация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цветочек для бабочки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 descr="https://i.mycdn.me/image?id=856389807599&amp;t=3&amp;plc=WEB&amp;tkn=*MMd76mOaBkUyMyJ2XRRsrltWAao"/>
          <p:cNvPicPr/>
          <p:nvPr/>
        </p:nvPicPr>
        <p:blipFill>
          <a:blip r:embed="rId2" cstate="print"/>
          <a:srcRect l="10583" t="14611" r="5559" b="16048"/>
          <a:stretch>
            <a:fillRect/>
          </a:stretch>
        </p:blipFill>
        <p:spPr bwMode="auto">
          <a:xfrm>
            <a:off x="2039816" y="1343025"/>
            <a:ext cx="49815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981" y="290714"/>
            <a:ext cx="7561521" cy="1029127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Итоговые мероприятия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1181687"/>
            <a:ext cx="3615397" cy="441725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Творческая мастерская «Цветочная корзиночка для мамочки»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Выставка-конкурс совместного детско-взрослого творчества «весенние цветы»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6" name="Рисунок 5" descr="https://i.mycdn.me/image?id=853130746607&amp;t=3&amp;plc=WEB&amp;tkn=*6kP2v5eBTp5MukZEj6fQmzkg5f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9274" y="1065041"/>
            <a:ext cx="2082018" cy="309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mycdn.me/image?id=853130746095&amp;t=3&amp;plc=WEB&amp;tkn=*t8cHphlnBgC4tR6cIj_NkwfkTg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7273" y="1074566"/>
            <a:ext cx="2319621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mycdn.me/image?id=853130745583&amp;t=3&amp;plc=WEB&amp;tkn=*cyFaxZJNozRK9A4ckQZwc6NaM4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4912" y="4363036"/>
            <a:ext cx="173615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mycdn.me/image?id=853130745327&amp;t=3&amp;plc=WEB&amp;tkn=*oGOhSBSHhkhuxv1c7qNArwsKq3I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385" y="4358713"/>
            <a:ext cx="1694351" cy="232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mycdn.me/image?id=853130744815&amp;t=3&amp;plc=WEB&amp;tkn=*zmnOefjSt2I4g4SYRNuTPvXHsm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5451" y="4346038"/>
            <a:ext cx="1750389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55276"/>
            <a:ext cx="7561521" cy="69011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 с интернет ресурсами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073" name="Picture 1" descr="C:\Users\Юрик\Desktop\весенний букет\image (1)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02" y="1367375"/>
            <a:ext cx="3239086" cy="2046922"/>
          </a:xfrm>
          <a:prstGeom prst="rect">
            <a:avLst/>
          </a:prstGeom>
          <a:noFill/>
        </p:spPr>
      </p:pic>
      <p:pic>
        <p:nvPicPr>
          <p:cNvPr id="3074" name="Picture 2" descr="C:\Users\Юрик\Desktop\весенний букет\image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6443" y="998806"/>
            <a:ext cx="3078744" cy="2059880"/>
          </a:xfrm>
          <a:prstGeom prst="rect">
            <a:avLst/>
          </a:prstGeom>
          <a:noFill/>
        </p:spPr>
      </p:pic>
      <p:pic>
        <p:nvPicPr>
          <p:cNvPr id="10" name="Рисунок 9" descr="C:\Users\Юрик\Desktop\весенний букет\image (10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3193" y="2125612"/>
            <a:ext cx="2208627" cy="331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Юрик\Desktop\весенний букет\image (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903" y="3727938"/>
            <a:ext cx="2872204" cy="2153089"/>
          </a:xfrm>
          <a:prstGeom prst="rect">
            <a:avLst/>
          </a:prstGeom>
          <a:noFill/>
        </p:spPr>
      </p:pic>
      <p:pic>
        <p:nvPicPr>
          <p:cNvPr id="3077" name="Picture 5" descr="C:\Users\Юрик\Desktop\весенний букет\image (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5379" y="3877116"/>
            <a:ext cx="2645134" cy="24111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9938" name="Picture 2" descr="C:\Users\Юрик\Desktop\весенний букет\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276225"/>
            <a:ext cx="8810625" cy="6305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988" y="383941"/>
            <a:ext cx="7773338" cy="138885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Сорокин Семён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с мамой Мариной Сергеевной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«Нежные розы»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1" name="Рисунок 10" descr="C:\Users\Юрик\Desktop\весенний букет\IMG_49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609" y="1856936"/>
            <a:ext cx="3130456" cy="449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Desktop\весенний букет\IMG_5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6942" y="2166424"/>
            <a:ext cx="3022816" cy="400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43186" y="616944"/>
            <a:ext cx="5732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Срок реализации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март-май</a:t>
            </a:r>
          </a:p>
          <a:p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185" y="1705778"/>
            <a:ext cx="67423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Актуальность :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недостаточность знаний о весне, как времени года, и празднике 8 марта у детей раннего возраста.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Учитывая возрастные особенности детей раннего возраста к изучению данной темы были привлечены родители воспитанников: целевые прогулки, рассказы родителей о весне, совместное творчество, чтение художественных произведений.</a:t>
            </a:r>
          </a:p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 descr="0_5509_105b8da3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340" y="4572000"/>
            <a:ext cx="3431145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32131920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281354"/>
            <a:ext cx="7773338" cy="150524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Берсенев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Александр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 мамой Ольгой Александровной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«очарование»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5" name="Рисунок 14" descr="C:\Users\Юрик\Desktop\весенний букет\image (1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707" y="1969476"/>
            <a:ext cx="3146841" cy="462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Юрик\Desktop\весенний букет\image (1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615" y="2195805"/>
            <a:ext cx="27244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82" y="398009"/>
            <a:ext cx="7773338" cy="138885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Волошкова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Маша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 мамой Викторией Александровной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«Цветочная магия»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Рисунок 4" descr="C:\Users\Юрик\Desktop\весенний букет\IMG_5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66" y="2082018"/>
            <a:ext cx="3795967" cy="456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весенний букет\IMG_5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657" y="1955410"/>
            <a:ext cx="2869808" cy="44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988" y="383941"/>
            <a:ext cx="7773338" cy="138885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Волошков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Миша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 папой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евгением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Витальевичем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«Пасхальное вдохновение»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Рисунок 4" descr="C:\Users\Юрик\Desktop\весенний букет\IMG_5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603" y="1933794"/>
            <a:ext cx="3080826" cy="472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весенний букет\IMG_5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5218" y="2055860"/>
            <a:ext cx="3291841" cy="417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988" y="383941"/>
            <a:ext cx="7773338" cy="138885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Веселова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валерия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 мамой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ириной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александровной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Фиалочка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из бисера»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Рисунок 4" descr="C:\Users\Юрик\Desktop\весенний букет\IMG_50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121" y="1873421"/>
            <a:ext cx="370226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проекты\весенний букет\ай 1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947" y="2096086"/>
            <a:ext cx="3854548" cy="424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988" y="383941"/>
            <a:ext cx="7773338" cy="138885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Федосеева Полина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 мамой лилией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наильевной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и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папой Олегом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евгеньевичем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«РОМАШКОВЫЙ восторг»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Рисунок 4" descr="C:\Users\Юрик\Desktop\весенний букет\IMG_5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301" y="2110155"/>
            <a:ext cx="3038622" cy="404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весенний букет\IMG_49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522" y="1882946"/>
            <a:ext cx="4164899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988" y="383941"/>
            <a:ext cx="7773338" cy="138885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Кириллова Маша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с мамой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галиной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николаевной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букет «Нежность»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" name="Рисунок 4" descr="C:\Users\Юрик\Desktop\весенний букет\image (1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624" y="1856935"/>
            <a:ext cx="3137095" cy="482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весенний букет\IMG_49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520" y="2043112"/>
            <a:ext cx="3976497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Пантюхов</a:t>
            </a:r>
            <a:r>
              <a:rPr lang="ru-RU" b="1" dirty="0" smtClean="0">
                <a:solidFill>
                  <a:srgbClr val="C00000"/>
                </a:solidFill>
              </a:rPr>
              <a:t> Матвей с мамочкой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Алёной Сергеевной Цветочная композиция «Весенний вихрь»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026" name="Picture 2" descr="C:\Users\Юрик\Desktop\весенний букет\ай 18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786" y="2788994"/>
            <a:ext cx="2557609" cy="3424237"/>
          </a:xfrm>
          <a:prstGeom prst="rect">
            <a:avLst/>
          </a:prstGeom>
          <a:noFill/>
        </p:spPr>
      </p:pic>
      <p:pic>
        <p:nvPicPr>
          <p:cNvPr id="7" name="Рисунок 6" descr="C:\Users\Юрик\Desktop\весенний букет\ай 1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134" y="2755069"/>
            <a:ext cx="3197842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379828"/>
            <a:ext cx="7773338" cy="1834867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Петрунин </a:t>
            </a:r>
            <a:r>
              <a:rPr lang="ru-RU" b="1" dirty="0" err="1" smtClean="0">
                <a:solidFill>
                  <a:srgbClr val="C00000"/>
                </a:solidFill>
              </a:rPr>
              <a:t>глеб</a:t>
            </a:r>
            <a:r>
              <a:rPr lang="ru-RU" b="1" dirty="0" smtClean="0">
                <a:solidFill>
                  <a:srgbClr val="C00000"/>
                </a:solidFill>
              </a:rPr>
              <a:t> с мамой Анной  </a:t>
            </a:r>
            <a:r>
              <a:rPr lang="ru-RU" b="1" dirty="0" err="1" smtClean="0">
                <a:solidFill>
                  <a:srgbClr val="C00000"/>
                </a:solidFill>
              </a:rPr>
              <a:t>сергеевной</a:t>
            </a:r>
            <a:r>
              <a:rPr lang="ru-RU" b="1" dirty="0" smtClean="0">
                <a:solidFill>
                  <a:srgbClr val="C00000"/>
                </a:solidFill>
              </a:rPr>
              <a:t> цветочная композиция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«Аромат весеннего дня»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2050" name="Picture 2" descr="C:\Users\Юрик\Desktop\весенний букет\ай 16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7263" y="3126618"/>
            <a:ext cx="2557609" cy="3424237"/>
          </a:xfrm>
          <a:prstGeom prst="rect">
            <a:avLst/>
          </a:prstGeom>
          <a:noFill/>
        </p:spPr>
      </p:pic>
      <p:pic>
        <p:nvPicPr>
          <p:cNvPr id="6" name="Рисунок 5" descr="C:\Users\Юрик\Desktop\весенний букет\ай 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377" y="2672863"/>
            <a:ext cx="2869811" cy="386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весенний букет\ай 1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2560320"/>
            <a:ext cx="2819787" cy="386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Малькова Наталья Петровна с детьми «Цветочная фантазия»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26" name="Picture 2" descr="C:\Users\Юрик\Desktop\весенний букет\image (1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046" y="1909352"/>
            <a:ext cx="3643532" cy="4877396"/>
          </a:xfrm>
          <a:prstGeom prst="rect">
            <a:avLst/>
          </a:prstGeom>
          <a:noFill/>
        </p:spPr>
      </p:pic>
      <p:pic>
        <p:nvPicPr>
          <p:cNvPr id="6" name="Рисунок 5" descr="021_w508_h477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3862" y="2896219"/>
            <a:ext cx="2848791" cy="267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98519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Благодарим за участие!!!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выставка садик 59.wmv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95421" y="1763535"/>
            <a:ext cx="8593350" cy="4833759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94" y="2669661"/>
            <a:ext cx="5767226" cy="106363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Цель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8355" y="3027870"/>
            <a:ext cx="8082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/>
              <a:t> 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Дать элементарное представление о весне, как времени года;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Развивать эмоционально-ценностное отношение к природному окружению и близким людям; 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Подарить маме подарок на праздник 8 марта.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98621908_0_80928_788d3a2e_orig__Kopirovat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07157" flipV="1">
            <a:off x="500332" y="465824"/>
            <a:ext cx="4856673" cy="3070373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601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Победители всероссийского конкурса «крылья творчества» лауреаты 1 степени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026" name="Picture 2" descr="C:\Users\Юрик\Desktop\дипломы весна\Вар 49 бланк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88788"/>
            <a:ext cx="2065293" cy="2921390"/>
          </a:xfrm>
          <a:prstGeom prst="rect">
            <a:avLst/>
          </a:prstGeom>
          <a:noFill/>
        </p:spPr>
      </p:pic>
      <p:pic>
        <p:nvPicPr>
          <p:cNvPr id="1027" name="Picture 3" descr="C:\Users\Юрик\Desktop\дипломы весна\Вар 49 бланк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34" y="2321171"/>
            <a:ext cx="2029365" cy="2870175"/>
          </a:xfrm>
          <a:prstGeom prst="rect">
            <a:avLst/>
          </a:prstGeom>
          <a:noFill/>
        </p:spPr>
      </p:pic>
      <p:pic>
        <p:nvPicPr>
          <p:cNvPr id="1028" name="Picture 4" descr="C:\Users\Юрик\Desktop\дипломы весна\Вар 49 бланк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2828" y="1871002"/>
            <a:ext cx="1939587" cy="2743201"/>
          </a:xfrm>
          <a:prstGeom prst="rect">
            <a:avLst/>
          </a:prstGeom>
          <a:noFill/>
        </p:spPr>
      </p:pic>
      <p:pic>
        <p:nvPicPr>
          <p:cNvPr id="1029" name="Picture 5" descr="C:\Users\Юрик\Desktop\дипломы весна\Вар 49 бланк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6602" y="2295574"/>
            <a:ext cx="2837398" cy="40129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68977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Победители всероссийского конкурса «крылья творчества» лауреаты 1 степени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050" name="Picture 2" descr="C:\Users\Юрик\Desktop\дипломы весна\Вар 49 бланк(4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88" y="3840480"/>
            <a:ext cx="1936005" cy="2738510"/>
          </a:xfrm>
          <a:prstGeom prst="rect">
            <a:avLst/>
          </a:prstGeom>
          <a:noFill/>
        </p:spPr>
      </p:pic>
      <p:pic>
        <p:nvPicPr>
          <p:cNvPr id="2051" name="Picture 3" descr="C:\Users\Юрик\Desktop\дипломы весна\Вар 49 бланк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0491" y="3046549"/>
            <a:ext cx="1740023" cy="2460952"/>
          </a:xfrm>
          <a:prstGeom prst="rect">
            <a:avLst/>
          </a:prstGeom>
          <a:noFill/>
        </p:spPr>
      </p:pic>
      <p:pic>
        <p:nvPicPr>
          <p:cNvPr id="2052" name="Picture 4" descr="C:\Users\Юрик\Desktop\дипломы весна\Вар 49 бланк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3883" y="1786596"/>
            <a:ext cx="1793566" cy="2536679"/>
          </a:xfrm>
          <a:prstGeom prst="rect">
            <a:avLst/>
          </a:prstGeom>
          <a:noFill/>
        </p:spPr>
      </p:pic>
      <p:pic>
        <p:nvPicPr>
          <p:cNvPr id="2053" name="Picture 5" descr="C:\Users\Юрик\Desktop\дипломы весна\Вар 49 бланк(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328" y="2321170"/>
            <a:ext cx="3088419" cy="43680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www.asienda.ru/data/cache/2016jan/15/24/396368_366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95" y="365760"/>
            <a:ext cx="8482819" cy="578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647785" cy="116715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Задачи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700" cap="none" dirty="0" smtClean="0">
                <a:solidFill>
                  <a:schemeClr val="accent2">
                    <a:lumMod val="50000"/>
                  </a:schemeClr>
                </a:solidFill>
              </a:rPr>
              <a:t>Дать элементарные представления о весне, как времени года;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700" cap="none" dirty="0" smtClean="0">
                <a:solidFill>
                  <a:schemeClr val="accent2">
                    <a:lumMod val="50000"/>
                  </a:schemeClr>
                </a:solidFill>
              </a:rPr>
              <a:t>Закрепление  знания об элементарном строении растений (цветочек, листик);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700" cap="none" dirty="0" smtClean="0">
                <a:solidFill>
                  <a:schemeClr val="accent2">
                    <a:lumMod val="50000"/>
                  </a:schemeClr>
                </a:solidFill>
              </a:rPr>
              <a:t>Активизировать в речи соответствующие понятия;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700" cap="none" dirty="0" smtClean="0">
                <a:solidFill>
                  <a:schemeClr val="accent2">
                    <a:lumMod val="50000"/>
                  </a:schemeClr>
                </a:solidFill>
              </a:rPr>
              <a:t>Способствовать формированию навыка взаимодействия с взрослым, выполняя общую творческую задачу;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700" cap="none" dirty="0" smtClean="0">
                <a:solidFill>
                  <a:schemeClr val="accent2">
                    <a:lumMod val="50000"/>
                  </a:schemeClr>
                </a:solidFill>
              </a:rPr>
              <a:t>Развивать внимание у детей, способность координировать свои действия;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700" cap="none" dirty="0" smtClean="0">
                <a:solidFill>
                  <a:schemeClr val="accent2">
                    <a:lumMod val="50000"/>
                  </a:schemeClr>
                </a:solidFill>
              </a:rPr>
              <a:t>Способствовать развитию мелкой моторики рук;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600" cap="none" dirty="0" smtClean="0">
                <a:solidFill>
                  <a:schemeClr val="accent2">
                    <a:lumMod val="50000"/>
                  </a:schemeClr>
                </a:solidFill>
              </a:rPr>
              <a:t>Воспитывать интерес к творческому процессу;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1600" cap="none" dirty="0" smtClean="0">
                <a:solidFill>
                  <a:schemeClr val="accent2">
                    <a:lumMod val="50000"/>
                  </a:schemeClr>
                </a:solidFill>
              </a:rPr>
              <a:t>Содействовать развитию у детей творческого воображения.</a:t>
            </a:r>
          </a:p>
          <a:p>
            <a:pPr marL="457200" lvl="0" indent="-457200">
              <a:buFont typeface="+mj-lt"/>
              <a:buAutoNum type="arabicPeriod"/>
            </a:pPr>
            <a:endParaRPr lang="ru-RU" cap="none" dirty="0" smtClean="0"/>
          </a:p>
          <a:p>
            <a:pPr marL="457200" indent="-457200">
              <a:buFont typeface="+mj-lt"/>
              <a:buAutoNum type="arabicPeriod"/>
            </a:pPr>
            <a:endParaRPr lang="ru-RU" cap="none" dirty="0" smtClean="0"/>
          </a:p>
          <a:p>
            <a:pPr>
              <a:buNone/>
            </a:pPr>
            <a:endParaRPr lang="ru-RU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770626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Разработка планирования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331" y="1587260"/>
            <a:ext cx="2474232" cy="54346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воспитатели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>
          <a:xfrm>
            <a:off x="693957" y="2294626"/>
            <a:ext cx="2474232" cy="3752491"/>
          </a:xfrm>
        </p:spPr>
        <p:txBody>
          <a:bodyPr>
            <a:normAutofit fontScale="47500" lnSpcReduction="20000"/>
          </a:bodyPr>
          <a:lstStyle/>
          <a:p>
            <a:pPr algn="l"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1.Создание развивающей среды.</a:t>
            </a:r>
          </a:p>
          <a:p>
            <a:pPr algn="l">
              <a:spcBef>
                <a:spcPts val="0"/>
              </a:spcBef>
              <a:defRPr/>
            </a:pPr>
            <a:endParaRPr lang="ru-RU" sz="2500" cap="none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 2.Организация работы с родителями.</a:t>
            </a:r>
          </a:p>
          <a:p>
            <a:pPr algn="l">
              <a:spcBef>
                <a:spcPts val="0"/>
              </a:spcBef>
              <a:defRPr/>
            </a:pPr>
            <a:endParaRPr lang="ru-RU" sz="2500" cap="none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 3.Стимулирование художественно – эстетической деятельности детей, развитие творческого воображения. </a:t>
            </a:r>
          </a:p>
          <a:p>
            <a:pPr algn="l">
              <a:spcBef>
                <a:spcPts val="0"/>
              </a:spcBef>
              <a:defRPr/>
            </a:pPr>
            <a:endParaRPr lang="ru-RU" sz="2500" cap="none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4.Составление плана проекта, конспектов НОД.</a:t>
            </a:r>
          </a:p>
          <a:p>
            <a:pPr algn="l"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 5.Подбор сюжетных картин и художественных  произведений,  посвященных  весне и празднику</a:t>
            </a:r>
          </a:p>
          <a:p>
            <a:pPr algn="l"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 8 марта.  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defRPr/>
            </a:pPr>
            <a:r>
              <a:rPr lang="ru-RU" sz="2500" cap="none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</a:p>
          <a:p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339292" y="1578634"/>
            <a:ext cx="2468641" cy="526212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Родители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>
          <a:xfrm>
            <a:off x="3331012" y="2294626"/>
            <a:ext cx="2477513" cy="349657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300" b="1" cap="none" dirty="0" smtClean="0">
                <a:solidFill>
                  <a:schemeClr val="accent2">
                    <a:lumMod val="50000"/>
                  </a:schemeClr>
                </a:solidFill>
              </a:rPr>
              <a:t>1.</a:t>
            </a:r>
            <a:r>
              <a:rPr lang="ru-RU" sz="1300" cap="none" dirty="0" smtClean="0">
                <a:solidFill>
                  <a:schemeClr val="accent2">
                    <a:lumMod val="50000"/>
                  </a:schemeClr>
                </a:solidFill>
              </a:rPr>
              <a:t>Осуществляют целевые прогулки в парки, скверы, где обращают внимание детей на изменения в природе, проводят наблюдения за изменениями в природе.</a:t>
            </a:r>
          </a:p>
          <a:p>
            <a:pPr algn="l"/>
            <a:r>
              <a:rPr lang="ru-RU" sz="1300" b="1" cap="none" dirty="0" smtClean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ru-RU" sz="1300" cap="none" dirty="0" smtClean="0">
                <a:solidFill>
                  <a:schemeClr val="accent2">
                    <a:lumMod val="50000"/>
                  </a:schemeClr>
                </a:solidFill>
              </a:rPr>
              <a:t>Изготавливают вместе с детьми поделки на тему «Весенние цветы», для участия в конкурсе.</a:t>
            </a:r>
          </a:p>
          <a:p>
            <a:pPr algn="l"/>
            <a:r>
              <a:rPr lang="ru-RU" sz="1300" b="1" cap="none" dirty="0" smtClean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ru-RU" sz="1300" cap="none" dirty="0" smtClean="0">
                <a:solidFill>
                  <a:schemeClr val="accent2">
                    <a:lumMod val="50000"/>
                  </a:schemeClr>
                </a:solidFill>
              </a:rPr>
              <a:t>Читают детям художественные произведения о весне и празднике 8 марта.</a:t>
            </a:r>
          </a:p>
          <a:p>
            <a:pPr algn="l"/>
            <a:r>
              <a:rPr lang="ru-RU" sz="1300" b="1" cap="none" dirty="0" smtClean="0">
                <a:solidFill>
                  <a:schemeClr val="accent2">
                    <a:lumMod val="50000"/>
                  </a:schemeClr>
                </a:solidFill>
              </a:rPr>
              <a:t> 4</a:t>
            </a:r>
            <a:r>
              <a:rPr lang="ru-RU" sz="1300" cap="none" dirty="0" smtClean="0">
                <a:solidFill>
                  <a:schemeClr val="accent2">
                    <a:lumMod val="50000"/>
                  </a:schemeClr>
                </a:solidFill>
              </a:rPr>
              <a:t>. Принимают участие в творческой мастерской «Веточка мимозы»</a:t>
            </a:r>
          </a:p>
          <a:p>
            <a:pPr algn="l"/>
            <a:endParaRPr lang="ru-RU" cap="none" dirty="0" smtClean="0"/>
          </a:p>
          <a:p>
            <a:pPr algn="l"/>
            <a:endParaRPr lang="ru-RU" cap="none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5971348" y="1570007"/>
            <a:ext cx="2478696" cy="56934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Воспитанники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>
          <a:xfrm>
            <a:off x="5979974" y="2294626"/>
            <a:ext cx="2478696" cy="349657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cap="none" dirty="0" smtClean="0">
                <a:solidFill>
                  <a:schemeClr val="accent2">
                    <a:lumMod val="50000"/>
                  </a:schemeClr>
                </a:solidFill>
              </a:rPr>
              <a:t>1.</a:t>
            </a:r>
            <a:r>
              <a:rPr lang="ru-RU" cap="none" dirty="0" smtClean="0">
                <a:solidFill>
                  <a:schemeClr val="accent2">
                    <a:lumMod val="50000"/>
                  </a:schemeClr>
                </a:solidFill>
              </a:rPr>
              <a:t>Получают элементарные   знания об весенних особенностях природы.</a:t>
            </a:r>
          </a:p>
          <a:p>
            <a:pPr algn="l"/>
            <a:r>
              <a:rPr lang="ru-RU" b="1" cap="none" dirty="0" smtClean="0">
                <a:solidFill>
                  <a:schemeClr val="accent2">
                    <a:lumMod val="50000"/>
                  </a:schemeClr>
                </a:solidFill>
              </a:rPr>
              <a:t>  2. </a:t>
            </a:r>
            <a:r>
              <a:rPr lang="ru-RU" cap="none" dirty="0" smtClean="0">
                <a:solidFill>
                  <a:schemeClr val="accent2">
                    <a:lumMod val="50000"/>
                  </a:schemeClr>
                </a:solidFill>
              </a:rPr>
              <a:t>Принимают участие в изготовление поделок с родителями дома для конкурса и в творческой мастерской.</a:t>
            </a:r>
          </a:p>
          <a:p>
            <a:pPr algn="l"/>
            <a:r>
              <a:rPr lang="ru-RU" b="1" cap="none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ru-RU" cap="none" dirty="0" smtClean="0">
                <a:solidFill>
                  <a:schemeClr val="accent2">
                    <a:lumMod val="50000"/>
                  </a:schemeClr>
                </a:solidFill>
              </a:rPr>
              <a:t>. Принимают участие в коллективной работе с использованием нетрадиционной техники рисования (ладошками) «Цветы для  мамочки</a:t>
            </a:r>
            <a:r>
              <a:rPr lang="ru-RU" cap="none" dirty="0" smtClean="0"/>
              <a:t>»</a:t>
            </a:r>
          </a:p>
          <a:p>
            <a:pPr algn="l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43186" y="0"/>
            <a:ext cx="668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Содержание работы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551739221"/>
              </p:ext>
            </p:extLst>
          </p:nvPr>
        </p:nvGraphicFramePr>
        <p:xfrm>
          <a:off x="0" y="957532"/>
          <a:ext cx="9144000" cy="590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Скругленный прямоугольник 22"/>
          <p:cNvSpPr/>
          <p:nvPr/>
        </p:nvSpPr>
        <p:spPr>
          <a:xfrm>
            <a:off x="6485206" y="928466"/>
            <a:ext cx="2489980" cy="12660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/>
              <a:t>Социально-личностное развитие</a:t>
            </a:r>
          </a:p>
          <a:p>
            <a:pPr marL="228600" indent="-228600" algn="ctr">
              <a:buAutoNum type="arabicPeriod"/>
            </a:pPr>
            <a:r>
              <a:rPr lang="ru-RU" sz="1200" dirty="0" smtClean="0"/>
              <a:t>И/с Кукла Маша испачкала платье.</a:t>
            </a:r>
          </a:p>
          <a:p>
            <a:pPr marL="228600" indent="-228600" algn="ctr">
              <a:buAutoNum type="arabicPeriod"/>
            </a:pPr>
            <a:r>
              <a:rPr lang="ru-RU" sz="1200" dirty="0" smtClean="0"/>
              <a:t>И/с Машенька проснулась</a:t>
            </a:r>
          </a:p>
          <a:p>
            <a:pPr marL="228600" indent="-2286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2425890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20771"/>
            <a:ext cx="7647785" cy="105242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Реализация проекта в различных видах деятельности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5330" y="992039"/>
            <a:ext cx="7772870" cy="479916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Познание, коммуникация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E5CFF-9A0E-47EB-9EB8-26128C1D1009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" name="Рисунок 9" descr="C:\Users\Юрик\Desktop\отчет за год\103_FUJI\DSCF35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843" y="1491175"/>
            <a:ext cx="3659982" cy="24616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Юрик\Desktop\103_FUJI\DSCF37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117" y="4149969"/>
            <a:ext cx="3671695" cy="2293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C:\Users\Юрик\Desktop\103_FUJI\DSCF37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4540" y="1477107"/>
            <a:ext cx="4176760" cy="2445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021_w508_h477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5209" y="3951296"/>
            <a:ext cx="2848791" cy="267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5747" y="3770948"/>
            <a:ext cx="2808312" cy="1706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679503" y="733346"/>
            <a:ext cx="3745891" cy="1512168"/>
          </a:xfrm>
          <a:prstGeom prst="horizontalScroll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развитие 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549" y="2924944"/>
            <a:ext cx="4908555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DD2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танцуем поем, </a:t>
            </a:r>
          </a:p>
          <a:p>
            <a:pPr algn="ctr"/>
            <a:r>
              <a:rPr lang="ru-RU" sz="3200" b="1" dirty="0" smtClean="0">
                <a:solidFill>
                  <a:srgbClr val="DD2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живем!</a:t>
            </a:r>
            <a:endParaRPr lang="ru-RU" sz="3200" b="1" dirty="0">
              <a:solidFill>
                <a:srgbClr val="DD2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DSCF3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132856"/>
            <a:ext cx="272090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://dg56.mycdn.me/image?t=3&amp;bid=812151490543&amp;id=812151490543&amp;plc=WEB&amp;tkn=*eC5lpyaN5ZfEGuP2o40iXwlHG0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20688"/>
            <a:ext cx="3982947" cy="219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dg56.mycdn.me/image?t=3&amp;bid=812151469039&amp;id=812151469039&amp;plc=WEB&amp;tkn=*qPVV_iVl6Fitf1xyPk7-dwu3hR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41044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0998058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532" y="-171400"/>
            <a:ext cx="9372532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6999" y="269941"/>
            <a:ext cx="7704856" cy="5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Содержимое 6" descr="C:\Users\Юрик\Desktop\DCIM\102_FUJI\тер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908720"/>
            <a:ext cx="25202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Desktop\DCIM\102_FUJI\DSCF28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293096"/>
            <a:ext cx="3198887" cy="196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Юрик\Desktop\отчет за год\DSCF35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052736"/>
            <a:ext cx="2677666" cy="492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915816" y="1268760"/>
            <a:ext cx="280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В группе оформлен содержательный уголок книги «КНИЖНЫЙ ТЕРЕМОК». Дети рассматривают иллюстрации и книги и учатся слушать, понимать и отвечать на вопросы.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406025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TC104033925[[fn=Капля]]</Template>
  <TotalTime>8859</TotalTime>
  <Words>728</Words>
  <Application>Microsoft Office PowerPoint</Application>
  <PresentationFormat>Экран (4:3)</PresentationFormat>
  <Paragraphs>138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Капля</vt:lpstr>
      <vt:lpstr>Творческий проект: «Весенний букет»</vt:lpstr>
      <vt:lpstr>Слайд 2</vt:lpstr>
      <vt:lpstr>Цель</vt:lpstr>
      <vt:lpstr>Задачи</vt:lpstr>
      <vt:lpstr>Разработка планирования</vt:lpstr>
      <vt:lpstr>Слайд 6</vt:lpstr>
      <vt:lpstr>Реализация проекта в различных видах деятельности</vt:lpstr>
      <vt:lpstr>Слайд 8</vt:lpstr>
      <vt:lpstr>Слайд 9</vt:lpstr>
      <vt:lpstr>Художественное творчество</vt:lpstr>
      <vt:lpstr>Правила поведения в природе</vt:lpstr>
      <vt:lpstr>Художественное творчество</vt:lpstr>
      <vt:lpstr>Магазин «ЦВЕТЫ»</vt:lpstr>
      <vt:lpstr>Видео-поздравление   с 8 марта</vt:lpstr>
      <vt:lpstr>Аппликация  цветочек для бабочки</vt:lpstr>
      <vt:lpstr>Итоговые мероприятия</vt:lpstr>
      <vt:lpstr>Работа с интернет ресурсами</vt:lpstr>
      <vt:lpstr>Слайд 18</vt:lpstr>
      <vt:lpstr>Сорокин Семён  с мамой Мариной Сергеевной  «Нежные розы»</vt:lpstr>
      <vt:lpstr> Берсенев Александр  с мамой Ольгой Александровной  «очарование»</vt:lpstr>
      <vt:lpstr>Волошкова Маша с мамой Викторией Александровной «Цветочная магия»</vt:lpstr>
      <vt:lpstr>Волошков Миша  с папой евгением Витальевичем «Пасхальное вдохновение»</vt:lpstr>
      <vt:lpstr>Веселова валерия с мамой ириной александровной «Фиалочка из бисера»</vt:lpstr>
      <vt:lpstr>Федосеева Полина с мамой лилией наильевной и  папой Олегом евгеньевичем «РОМАШКОВЫЙ восторг»</vt:lpstr>
      <vt:lpstr>Кириллова Маша  с мамой галиной николаевной  букет «Нежность»</vt:lpstr>
      <vt:lpstr>Пантюхов Матвей с мамочкой  Алёной Сергеевной Цветочная композиция «Весенний вихрь»</vt:lpstr>
      <vt:lpstr>Петрунин глеб с мамой Анной  сергеевной цветочная композиция  «Аромат весеннего дня»</vt:lpstr>
      <vt:lpstr>Малькова Наталья Петровна с детьми «Цветочная фантазия»</vt:lpstr>
      <vt:lpstr>Благодарим за участие!!!</vt:lpstr>
      <vt:lpstr>Победители всероссийского конкурса «крылья творчества» лауреаты 1 степени</vt:lpstr>
      <vt:lpstr>Победители всероссийского конкурса «крылья творчества» лауреаты 1 степени</vt:lpstr>
      <vt:lpstr>Слайд 32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Юрик</cp:lastModifiedBy>
  <cp:revision>269</cp:revision>
  <dcterms:created xsi:type="dcterms:W3CDTF">2013-10-18T03:33:16Z</dcterms:created>
  <dcterms:modified xsi:type="dcterms:W3CDTF">2023-10-18T11:39:22Z</dcterms:modified>
</cp:coreProperties>
</file>